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Tangerine" charset="1" panose="02000000000000000000"/>
      <p:regular r:id="rId14"/>
    </p:embeddedFont>
    <p:embeddedFont>
      <p:font typeface="Tangerine Bold" charset="1" panose="02000000000000000000"/>
      <p:regular r:id="rId15"/>
    </p:embeddedFont>
    <p:embeddedFont>
      <p:font typeface="Carelia" charset="1" panose="00000500000000000000"/>
      <p:regular r:id="rId16"/>
    </p:embeddedFont>
    <p:embeddedFont>
      <p:font typeface="Carelia Italics" charset="1" panose="00000500000000000000"/>
      <p:regular r:id="rId17"/>
    </p:embeddedFont>
    <p:embeddedFont>
      <p:font typeface="Black Mango" charset="1" panose="02020A03060303060403"/>
      <p:regular r:id="rId18"/>
    </p:embeddedFont>
    <p:embeddedFont>
      <p:font typeface="Black Mango Bold" charset="1" panose="02020A03060303060403"/>
      <p:regular r:id="rId19"/>
    </p:embeddedFont>
    <p:embeddedFont>
      <p:font typeface="Black Mango Thin" charset="1" panose="02020A03060303060403"/>
      <p:regular r:id="rId20"/>
    </p:embeddedFont>
    <p:embeddedFont>
      <p:font typeface="Black Mango Light" charset="1" panose="02020A03060303060403"/>
      <p:regular r:id="rId21"/>
    </p:embeddedFont>
    <p:embeddedFont>
      <p:font typeface="Black Mango Medium" charset="1" panose="02020A03060303060403"/>
      <p:regular r:id="rId22"/>
    </p:embeddedFont>
    <p:embeddedFont>
      <p:font typeface="Black Mango Semi-Bold" charset="1" panose="02020A03060303060403"/>
      <p:regular r:id="rId23"/>
    </p:embeddedFont>
    <p:embeddedFont>
      <p:font typeface="Black Mango Ultra-Bold" charset="1" panose="02020A03060303060403"/>
      <p:regular r:id="rId24"/>
    </p:embeddedFont>
    <p:embeddedFont>
      <p:font typeface="Black Mango Heavy" charset="1" panose="02020A030603030604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8.png" Type="http://schemas.openxmlformats.org/officeDocument/2006/relationships/image"/><Relationship Id="rId6" Target="../media/image7.png" Type="http://schemas.openxmlformats.org/officeDocument/2006/relationships/image"/><Relationship Id="rId7" Target="../media/image6.pn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7.png" Type="http://schemas.openxmlformats.org/officeDocument/2006/relationships/image"/><Relationship Id="rId6" Target="../media/image9.png" Type="http://schemas.openxmlformats.org/officeDocument/2006/relationships/image"/><Relationship Id="rId7" Target="../media/image20.jpeg" Type="http://schemas.openxmlformats.org/officeDocument/2006/relationships/image"/><Relationship Id="rId8" Target="../media/VAFrHu3v6sI.mp4" Type="http://schemas.openxmlformats.org/officeDocument/2006/relationships/video"/><Relationship Id="rId9" Target="../media/VAFrHu3v6sI.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23.png" Type="http://schemas.openxmlformats.org/officeDocument/2006/relationships/image"/><Relationship Id="rId12" Target="../media/image5.png" Type="http://schemas.openxmlformats.org/officeDocument/2006/relationships/image"/><Relationship Id="rId13" Target="../media/image6.pn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21.png" Type="http://schemas.openxmlformats.org/officeDocument/2006/relationships/image"/><Relationship Id="rId8" Target="../media/image9.png" Type="http://schemas.openxmlformats.org/officeDocument/2006/relationships/image"/><Relationship Id="rId9"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23.png" Type="http://schemas.openxmlformats.org/officeDocument/2006/relationships/image"/><Relationship Id="rId12" Target="../media/image5.png" Type="http://schemas.openxmlformats.org/officeDocument/2006/relationships/image"/><Relationship Id="rId13" Target="../media/image6.png" Type="http://schemas.openxmlformats.org/officeDocument/2006/relationships/image"/><Relationship Id="rId14" Target="../media/image24.png" Type="http://schemas.openxmlformats.org/officeDocument/2006/relationships/image"/><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21.png" Type="http://schemas.openxmlformats.org/officeDocument/2006/relationships/image"/><Relationship Id="rId8" Target="../media/image9.png" Type="http://schemas.openxmlformats.org/officeDocument/2006/relationships/image"/><Relationship Id="rId9"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8.png" Type="http://schemas.openxmlformats.org/officeDocument/2006/relationships/image"/><Relationship Id="rId6" Target="../media/image7.png" Type="http://schemas.openxmlformats.org/officeDocument/2006/relationships/image"/><Relationship Id="rId7" Target="../media/image6.pn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jpeg" Type="http://schemas.openxmlformats.org/officeDocument/2006/relationships/image"/><Relationship Id="rId3" Target="../media/image29.jpeg" Type="http://schemas.openxmlformats.org/officeDocument/2006/relationships/image"/><Relationship Id="rId4" Target="../media/image15.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21.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8.png" Type="http://schemas.openxmlformats.org/officeDocument/2006/relationships/image"/><Relationship Id="rId6" Target="../media/image7.png" Type="http://schemas.openxmlformats.org/officeDocument/2006/relationships/image"/><Relationship Id="rId7" Target="../media/image6.pn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8.png" Type="http://schemas.openxmlformats.org/officeDocument/2006/relationships/image"/><Relationship Id="rId6" Target="../media/image7.png" Type="http://schemas.openxmlformats.org/officeDocument/2006/relationships/image"/><Relationship Id="rId7" Target="../media/image6.png" Type="http://schemas.openxmlformats.org/officeDocument/2006/relationships/image"/><Relationship Id="rId8" Target="../media/image11.jpe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740384">
            <a:off x="12145828" y="860770"/>
            <a:ext cx="4823186" cy="6421441"/>
            <a:chOff x="0" y="0"/>
            <a:chExt cx="3663950" cy="4878070"/>
          </a:xfrm>
        </p:grpSpPr>
        <p:sp>
          <p:nvSpPr>
            <p:cNvPr name="Freeform 4" id="4"/>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16860" t="0" r="-16860" b="0"/>
              </a:stretch>
            </a:blipFill>
          </p:spPr>
        </p:sp>
        <p:sp>
          <p:nvSpPr>
            <p:cNvPr name="Freeform 5" id="5"/>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8D8C9"/>
            </a:solidFill>
          </p:spPr>
        </p:sp>
      </p:grpSp>
      <p:grpSp>
        <p:nvGrpSpPr>
          <p:cNvPr name="Group 6" id="6"/>
          <p:cNvGrpSpPr>
            <a:grpSpLocks noChangeAspect="true"/>
          </p:cNvGrpSpPr>
          <p:nvPr/>
        </p:nvGrpSpPr>
        <p:grpSpPr>
          <a:xfrm rot="-391573">
            <a:off x="6566170" y="-430223"/>
            <a:ext cx="4823186" cy="6421441"/>
            <a:chOff x="0" y="0"/>
            <a:chExt cx="3663950" cy="4878070"/>
          </a:xfrm>
        </p:grpSpPr>
        <p:sp>
          <p:nvSpPr>
            <p:cNvPr name="Freeform 7" id="7"/>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62412" t="0" r="-75314" b="0"/>
              </a:stretch>
            </a:blipFill>
          </p:spPr>
        </p:sp>
        <p:sp>
          <p:nvSpPr>
            <p:cNvPr name="Freeform 8" id="8"/>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BFDFF"/>
            </a:solidFill>
          </p:spPr>
        </p:sp>
      </p:grpSp>
      <p:grpSp>
        <p:nvGrpSpPr>
          <p:cNvPr name="Group 9" id="9"/>
          <p:cNvGrpSpPr>
            <a:grpSpLocks noChangeAspect="true"/>
          </p:cNvGrpSpPr>
          <p:nvPr/>
        </p:nvGrpSpPr>
        <p:grpSpPr>
          <a:xfrm rot="-1001008">
            <a:off x="1193958" y="976745"/>
            <a:ext cx="4823186" cy="6421441"/>
            <a:chOff x="0" y="0"/>
            <a:chExt cx="3663950" cy="4878070"/>
          </a:xfrm>
        </p:grpSpPr>
        <p:sp>
          <p:nvSpPr>
            <p:cNvPr name="Freeform 10" id="10"/>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5"/>
              <a:stretch>
                <a:fillRect l="-50389" t="0" r="-50389" b="0"/>
              </a:stretch>
            </a:blipFill>
          </p:spPr>
        </p:sp>
        <p:sp>
          <p:nvSpPr>
            <p:cNvPr name="Freeform 11" id="11"/>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BFDFF"/>
            </a:solidFill>
          </p:spPr>
        </p:sp>
      </p:grpSp>
      <p:sp>
        <p:nvSpPr>
          <p:cNvPr name="Freeform 12" id="12"/>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6"/>
            <a:stretch>
              <a:fillRect l="0" t="0" r="0" b="0"/>
            </a:stretch>
          </a:blipFill>
        </p:spPr>
      </p:sp>
      <p:sp>
        <p:nvSpPr>
          <p:cNvPr name="Freeform 13" id="13"/>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7"/>
            <a:stretch>
              <a:fillRect l="0" t="0" r="0" b="0"/>
            </a:stretch>
          </a:blipFill>
        </p:spPr>
      </p:sp>
      <p:sp>
        <p:nvSpPr>
          <p:cNvPr name="Freeform 14" id="14"/>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8"/>
            <a:stretch>
              <a:fillRect l="0" t="0" r="0" b="0"/>
            </a:stretch>
          </a:blipFill>
        </p:spPr>
      </p:sp>
      <p:sp>
        <p:nvSpPr>
          <p:cNvPr name="Freeform 15" id="15"/>
          <p:cNvSpPr/>
          <p:nvPr/>
        </p:nvSpPr>
        <p:spPr>
          <a:xfrm flipH="false" flipV="false" rot="-160405">
            <a:off x="15845490" y="7257103"/>
            <a:ext cx="3507936" cy="4278879"/>
          </a:xfrm>
          <a:custGeom>
            <a:avLst/>
            <a:gdLst/>
            <a:ahLst/>
            <a:cxnLst/>
            <a:rect r="r" b="b" t="t" l="l"/>
            <a:pathLst>
              <a:path h="4278879" w="3507936">
                <a:moveTo>
                  <a:pt x="0" y="0"/>
                </a:moveTo>
                <a:lnTo>
                  <a:pt x="3507935" y="0"/>
                </a:lnTo>
                <a:lnTo>
                  <a:pt x="3507935" y="4278879"/>
                </a:lnTo>
                <a:lnTo>
                  <a:pt x="0" y="4278879"/>
                </a:lnTo>
                <a:lnTo>
                  <a:pt x="0" y="0"/>
                </a:lnTo>
                <a:close/>
              </a:path>
            </a:pathLst>
          </a:custGeom>
          <a:blipFill>
            <a:blip r:embed="rId9"/>
            <a:stretch>
              <a:fillRect l="0" t="0" r="0" b="0"/>
            </a:stretch>
          </a:blipFill>
        </p:spPr>
      </p:sp>
      <p:sp>
        <p:nvSpPr>
          <p:cNvPr name="Freeform 16" id="16"/>
          <p:cNvSpPr/>
          <p:nvPr/>
        </p:nvSpPr>
        <p:spPr>
          <a:xfrm flipH="false" flipV="false" rot="-6273966">
            <a:off x="15633257" y="879567"/>
            <a:ext cx="5117166" cy="1272895"/>
          </a:xfrm>
          <a:custGeom>
            <a:avLst/>
            <a:gdLst/>
            <a:ahLst/>
            <a:cxnLst/>
            <a:rect r="r" b="b" t="t" l="l"/>
            <a:pathLst>
              <a:path h="1272895" w="5117166">
                <a:moveTo>
                  <a:pt x="0" y="0"/>
                </a:moveTo>
                <a:lnTo>
                  <a:pt x="5117166" y="0"/>
                </a:lnTo>
                <a:lnTo>
                  <a:pt x="5117166" y="1272895"/>
                </a:lnTo>
                <a:lnTo>
                  <a:pt x="0" y="1272895"/>
                </a:lnTo>
                <a:lnTo>
                  <a:pt x="0" y="0"/>
                </a:lnTo>
                <a:close/>
              </a:path>
            </a:pathLst>
          </a:custGeom>
          <a:blipFill>
            <a:blip r:embed="rId6"/>
            <a:stretch>
              <a:fillRect l="0" t="0" r="0" b="0"/>
            </a:stretch>
          </a:blipFill>
        </p:spPr>
      </p:sp>
      <p:sp>
        <p:nvSpPr>
          <p:cNvPr name="Freeform 17" id="17"/>
          <p:cNvSpPr/>
          <p:nvPr/>
        </p:nvSpPr>
        <p:spPr>
          <a:xfrm flipH="false" flipV="false" rot="-296991">
            <a:off x="2913760" y="1830710"/>
            <a:ext cx="12128005" cy="7794293"/>
          </a:xfrm>
          <a:custGeom>
            <a:avLst/>
            <a:gdLst/>
            <a:ahLst/>
            <a:cxnLst/>
            <a:rect r="r" b="b" t="t" l="l"/>
            <a:pathLst>
              <a:path h="7794293" w="12128005">
                <a:moveTo>
                  <a:pt x="0" y="0"/>
                </a:moveTo>
                <a:lnTo>
                  <a:pt x="12128006" y="0"/>
                </a:lnTo>
                <a:lnTo>
                  <a:pt x="12128006" y="7794294"/>
                </a:lnTo>
                <a:lnTo>
                  <a:pt x="0" y="7794294"/>
                </a:lnTo>
                <a:lnTo>
                  <a:pt x="0" y="0"/>
                </a:lnTo>
                <a:close/>
              </a:path>
            </a:pathLst>
          </a:custGeom>
          <a:blipFill>
            <a:blip r:embed="rId10"/>
            <a:stretch>
              <a:fillRect l="0" t="0" r="0" b="0"/>
            </a:stretch>
          </a:blipFill>
        </p:spPr>
      </p:sp>
      <p:sp>
        <p:nvSpPr>
          <p:cNvPr name="TextBox 18" id="18"/>
          <p:cNvSpPr txBox="true"/>
          <p:nvPr/>
        </p:nvSpPr>
        <p:spPr>
          <a:xfrm rot="-295103">
            <a:off x="4843234" y="3990428"/>
            <a:ext cx="8360231" cy="3229937"/>
          </a:xfrm>
          <a:prstGeom prst="rect">
            <a:avLst/>
          </a:prstGeom>
        </p:spPr>
        <p:txBody>
          <a:bodyPr anchor="t" rtlCol="false" tIns="0" lIns="0" bIns="0" rIns="0">
            <a:spAutoFit/>
          </a:bodyPr>
          <a:lstStyle/>
          <a:p>
            <a:pPr algn="ctr">
              <a:lnSpc>
                <a:spcPts val="12395"/>
              </a:lnSpc>
            </a:pPr>
            <a:r>
              <a:rPr lang="en-US" sz="12648">
                <a:solidFill>
                  <a:srgbClr val="605048"/>
                </a:solidFill>
                <a:latin typeface="Carelia"/>
              </a:rPr>
              <a:t>POLKA SA NAYON</a:t>
            </a:r>
          </a:p>
        </p:txBody>
      </p:sp>
      <p:sp>
        <p:nvSpPr>
          <p:cNvPr name="Freeform 19" id="19"/>
          <p:cNvSpPr/>
          <p:nvPr/>
        </p:nvSpPr>
        <p:spPr>
          <a:xfrm flipH="false" flipV="false" rot="27259">
            <a:off x="8220178" y="1914558"/>
            <a:ext cx="891928" cy="908972"/>
          </a:xfrm>
          <a:custGeom>
            <a:avLst/>
            <a:gdLst/>
            <a:ahLst/>
            <a:cxnLst/>
            <a:rect r="r" b="b" t="t" l="l"/>
            <a:pathLst>
              <a:path h="908972" w="891928">
                <a:moveTo>
                  <a:pt x="0" y="0"/>
                </a:moveTo>
                <a:lnTo>
                  <a:pt x="891929" y="0"/>
                </a:lnTo>
                <a:lnTo>
                  <a:pt x="891929" y="908972"/>
                </a:lnTo>
                <a:lnTo>
                  <a:pt x="0" y="908972"/>
                </a:lnTo>
                <a:lnTo>
                  <a:pt x="0" y="0"/>
                </a:lnTo>
                <a:close/>
              </a:path>
            </a:pathLst>
          </a:custGeom>
          <a:blipFill>
            <a:blip r:embed="rId11"/>
            <a:stretch>
              <a:fillRect l="0" t="0" r="0" b="0"/>
            </a:stretch>
          </a:blipFill>
        </p:spPr>
      </p:sp>
      <p:sp>
        <p:nvSpPr>
          <p:cNvPr name="TextBox 20" id="20"/>
          <p:cNvSpPr txBox="true"/>
          <p:nvPr/>
        </p:nvSpPr>
        <p:spPr>
          <a:xfrm rot="-316139">
            <a:off x="5987156" y="6595772"/>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WEEK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5658833" y="7527931"/>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8993439">
            <a:off x="-4226242" y="1052236"/>
            <a:ext cx="5816163" cy="4028232"/>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false" rot="0">
            <a:off x="818472" y="-2177868"/>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5"/>
            <a:stretch>
              <a:fillRect l="0" t="0" r="0" b="0"/>
            </a:stretch>
          </a:blipFill>
        </p:spPr>
      </p:sp>
      <p:sp>
        <p:nvSpPr>
          <p:cNvPr name="Freeform 10" id="10"/>
          <p:cNvSpPr/>
          <p:nvPr/>
        </p:nvSpPr>
        <p:spPr>
          <a:xfrm flipH="false" flipV="false" rot="-3077383">
            <a:off x="16290432" y="-517516"/>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6"/>
            <a:stretch>
              <a:fillRect l="0" t="0" r="0" b="0"/>
            </a:stretch>
          </a:blipFill>
        </p:spPr>
      </p:sp>
      <p:sp>
        <p:nvSpPr>
          <p:cNvPr name="Freeform 11" id="11"/>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7"/>
            <a:stretch>
              <a:fillRect l="0" t="0" r="0" b="0"/>
            </a:stretch>
          </a:blipFill>
        </p:spPr>
      </p:sp>
      <p:sp>
        <p:nvSpPr>
          <p:cNvPr name="AutoShape 12" id="12"/>
          <p:cNvSpPr/>
          <p:nvPr/>
        </p:nvSpPr>
        <p:spPr>
          <a:xfrm>
            <a:off x="2678472" y="4053553"/>
            <a:ext cx="12690401" cy="20227"/>
          </a:xfrm>
          <a:prstGeom prst="line">
            <a:avLst/>
          </a:prstGeom>
          <a:ln cap="flat" w="38100">
            <a:solidFill>
              <a:srgbClr val="605048"/>
            </a:solidFill>
            <a:prstDash val="solid"/>
            <a:headEnd type="none" len="sm" w="sm"/>
            <a:tailEnd type="none" len="sm" w="sm"/>
          </a:ln>
        </p:spPr>
      </p:sp>
      <p:sp>
        <p:nvSpPr>
          <p:cNvPr name="AutoShape 13" id="13"/>
          <p:cNvSpPr/>
          <p:nvPr/>
        </p:nvSpPr>
        <p:spPr>
          <a:xfrm>
            <a:off x="9298701" y="3968049"/>
            <a:ext cx="0" cy="827487"/>
          </a:xfrm>
          <a:prstGeom prst="line">
            <a:avLst/>
          </a:prstGeom>
          <a:ln cap="flat" w="47625">
            <a:solidFill>
              <a:srgbClr val="605048"/>
            </a:solidFill>
            <a:prstDash val="solid"/>
            <a:headEnd type="oval" len="lg" w="lg"/>
            <a:tailEnd type="oval" len="lg" w="lg"/>
          </a:ln>
        </p:spPr>
      </p:sp>
      <p:grpSp>
        <p:nvGrpSpPr>
          <p:cNvPr name="Group 14" id="14"/>
          <p:cNvGrpSpPr>
            <a:grpSpLocks noChangeAspect="true"/>
          </p:cNvGrpSpPr>
          <p:nvPr/>
        </p:nvGrpSpPr>
        <p:grpSpPr>
          <a:xfrm rot="6608963">
            <a:off x="-1468618" y="7292079"/>
            <a:ext cx="3393915" cy="5044715"/>
            <a:chOff x="0" y="0"/>
            <a:chExt cx="3175000" cy="4719320"/>
          </a:xfrm>
        </p:grpSpPr>
        <p:sp>
          <p:nvSpPr>
            <p:cNvPr name="Freeform 15" id="15"/>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t="0" r="-237551" b="0"/>
              </a:stretch>
            </a:blipFill>
          </p:spPr>
        </p:sp>
        <p:sp>
          <p:nvSpPr>
            <p:cNvPr name="Freeform 16" id="16"/>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9"/>
              <a:stretch>
                <a:fillRect l="-4322" t="-3535" r="-518" b="0"/>
              </a:stretch>
            </a:blipFill>
          </p:spPr>
        </p:sp>
      </p:grpSp>
      <p:sp>
        <p:nvSpPr>
          <p:cNvPr name="Freeform 17" id="17"/>
          <p:cNvSpPr/>
          <p:nvPr/>
        </p:nvSpPr>
        <p:spPr>
          <a:xfrm flipH="false" flipV="false" rot="-6584942">
            <a:off x="14857650" y="8789523"/>
            <a:ext cx="3944942" cy="3875906"/>
          </a:xfrm>
          <a:custGeom>
            <a:avLst/>
            <a:gdLst/>
            <a:ahLst/>
            <a:cxnLst/>
            <a:rect r="r" b="b" t="t" l="l"/>
            <a:pathLst>
              <a:path h="3875906" w="3944942">
                <a:moveTo>
                  <a:pt x="0" y="0"/>
                </a:moveTo>
                <a:lnTo>
                  <a:pt x="3944943" y="0"/>
                </a:lnTo>
                <a:lnTo>
                  <a:pt x="3944943" y="3875905"/>
                </a:lnTo>
                <a:lnTo>
                  <a:pt x="0" y="3875905"/>
                </a:lnTo>
                <a:lnTo>
                  <a:pt x="0" y="0"/>
                </a:lnTo>
                <a:close/>
              </a:path>
            </a:pathLst>
          </a:custGeom>
          <a:blipFill>
            <a:blip r:embed="rId7"/>
            <a:stretch>
              <a:fillRect l="0" t="0" r="0" b="0"/>
            </a:stretch>
          </a:blipFill>
        </p:spPr>
      </p:sp>
      <p:sp>
        <p:nvSpPr>
          <p:cNvPr name="TextBox 18" id="18"/>
          <p:cNvSpPr txBox="true"/>
          <p:nvPr/>
        </p:nvSpPr>
        <p:spPr>
          <a:xfrm rot="0">
            <a:off x="3227332" y="1586799"/>
            <a:ext cx="12076178" cy="1685925"/>
          </a:xfrm>
          <a:prstGeom prst="rect">
            <a:avLst/>
          </a:prstGeom>
        </p:spPr>
        <p:txBody>
          <a:bodyPr anchor="t" rtlCol="false" tIns="0" lIns="0" bIns="0" rIns="0">
            <a:spAutoFit/>
          </a:bodyPr>
          <a:lstStyle/>
          <a:p>
            <a:pPr algn="ctr" marL="0" indent="0" lvl="0">
              <a:lnSpc>
                <a:spcPts val="13319"/>
              </a:lnSpc>
            </a:pPr>
            <a:r>
              <a:rPr lang="en-US" sz="11100" spc="499">
                <a:solidFill>
                  <a:srgbClr val="605048"/>
                </a:solidFill>
                <a:latin typeface="Carelia Bold"/>
              </a:rPr>
              <a:t>Dance Steps</a:t>
            </a:r>
          </a:p>
        </p:txBody>
      </p:sp>
      <p:sp>
        <p:nvSpPr>
          <p:cNvPr name="TextBox 19" id="19"/>
          <p:cNvSpPr txBox="true"/>
          <p:nvPr/>
        </p:nvSpPr>
        <p:spPr>
          <a:xfrm rot="0">
            <a:off x="8132895" y="5239004"/>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2.D</a:t>
            </a:r>
          </a:p>
        </p:txBody>
      </p:sp>
      <p:sp>
        <p:nvSpPr>
          <p:cNvPr name="TextBox 20" id="20"/>
          <p:cNvSpPr txBox="true"/>
          <p:nvPr/>
        </p:nvSpPr>
        <p:spPr>
          <a:xfrm rot="0">
            <a:off x="7836617" y="5870339"/>
            <a:ext cx="2971793" cy="922957"/>
          </a:xfrm>
          <a:prstGeom prst="rect">
            <a:avLst/>
          </a:prstGeom>
        </p:spPr>
        <p:txBody>
          <a:bodyPr anchor="t" rtlCol="false" tIns="0" lIns="0" bIns="0" rIns="0">
            <a:spAutoFit/>
          </a:bodyPr>
          <a:lstStyle/>
          <a:p>
            <a:pPr algn="ctr">
              <a:lnSpc>
                <a:spcPts val="3728"/>
              </a:lnSpc>
            </a:pPr>
            <a:r>
              <a:rPr lang="en-US" sz="2663">
                <a:solidFill>
                  <a:srgbClr val="605048"/>
                </a:solidFill>
                <a:latin typeface="Glacial Indifference"/>
              </a:rPr>
              <a:t>Repeat all FORM 2 for 3 more times.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6916213">
            <a:off x="-3660613" y="298563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361421">
            <a:off x="16214549" y="-2435917"/>
            <a:ext cx="4146901" cy="6163954"/>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9" id="9"/>
          <p:cNvSpPr/>
          <p:nvPr/>
        </p:nvSpPr>
        <p:spPr>
          <a:xfrm flipH="false" flipV="false" rot="-4411358">
            <a:off x="17028377" y="7129948"/>
            <a:ext cx="3183184" cy="4859822"/>
          </a:xfrm>
          <a:custGeom>
            <a:avLst/>
            <a:gdLst/>
            <a:ahLst/>
            <a:cxnLst/>
            <a:rect r="r" b="b" t="t" l="l"/>
            <a:pathLst>
              <a:path h="4859822" w="3183184">
                <a:moveTo>
                  <a:pt x="0" y="0"/>
                </a:moveTo>
                <a:lnTo>
                  <a:pt x="3183184" y="0"/>
                </a:lnTo>
                <a:lnTo>
                  <a:pt x="3183184" y="4859822"/>
                </a:lnTo>
                <a:lnTo>
                  <a:pt x="0" y="4859822"/>
                </a:lnTo>
                <a:lnTo>
                  <a:pt x="0" y="0"/>
                </a:lnTo>
                <a:close/>
              </a:path>
            </a:pathLst>
          </a:custGeom>
          <a:blipFill>
            <a:blip r:embed="rId5"/>
            <a:stretch>
              <a:fillRect l="0" t="0" r="0" b="0"/>
            </a:stretch>
          </a:blipFill>
        </p:spPr>
      </p:sp>
      <p:sp>
        <p:nvSpPr>
          <p:cNvPr name="Freeform 10" id="10"/>
          <p:cNvSpPr/>
          <p:nvPr/>
        </p:nvSpPr>
        <p:spPr>
          <a:xfrm flipH="false" flipV="false" rot="4081896">
            <a:off x="14150901" y="-227912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6"/>
            <a:stretch>
              <a:fillRect l="0" t="0" r="0" b="0"/>
            </a:stretch>
          </a:blipFill>
        </p:spPr>
      </p:sp>
      <p:sp>
        <p:nvSpPr>
          <p:cNvPr name="Freeform 11" id="11"/>
          <p:cNvSpPr/>
          <p:nvPr/>
        </p:nvSpPr>
        <p:spPr>
          <a:xfrm flipH="false" flipV="false" rot="-7225909">
            <a:off x="-7043152" y="6671022"/>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6"/>
            <a:stretch>
              <a:fillRect l="0" t="0" r="0" b="0"/>
            </a:stretch>
          </a:blipFill>
        </p:spPr>
      </p:sp>
      <p:sp>
        <p:nvSpPr>
          <p:cNvPr name="Freeform 12" id="12"/>
          <p:cNvSpPr/>
          <p:nvPr/>
        </p:nvSpPr>
        <p:spPr>
          <a:xfrm flipH="false" flipV="false" rot="6794809">
            <a:off x="-1591592" y="-1571446"/>
            <a:ext cx="3183184" cy="4859822"/>
          </a:xfrm>
          <a:custGeom>
            <a:avLst/>
            <a:gdLst/>
            <a:ahLst/>
            <a:cxnLst/>
            <a:rect r="r" b="b" t="t" l="l"/>
            <a:pathLst>
              <a:path h="4859822" w="3183184">
                <a:moveTo>
                  <a:pt x="0" y="0"/>
                </a:moveTo>
                <a:lnTo>
                  <a:pt x="3183184" y="0"/>
                </a:lnTo>
                <a:lnTo>
                  <a:pt x="3183184" y="4859822"/>
                </a:lnTo>
                <a:lnTo>
                  <a:pt x="0" y="4859822"/>
                </a:lnTo>
                <a:lnTo>
                  <a:pt x="0" y="0"/>
                </a:lnTo>
                <a:close/>
              </a:path>
            </a:pathLst>
          </a:custGeom>
          <a:blipFill>
            <a:blip r:embed="rId5"/>
            <a:stretch>
              <a:fillRect l="0" t="0" r="0" b="0"/>
            </a:stretch>
          </a:blipFill>
        </p:spPr>
      </p:sp>
      <p:pic>
        <p:nvPicPr>
          <p:cNvPr name="Picture 13" id="13">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915475" y="2564065"/>
            <a:ext cx="12457050" cy="7007091"/>
          </a:xfrm>
          <a:prstGeom prst="rect">
            <a:avLst/>
          </a:prstGeom>
        </p:spPr>
      </p:pic>
      <p:sp>
        <p:nvSpPr>
          <p:cNvPr name="TextBox 14" id="14"/>
          <p:cNvSpPr txBox="true"/>
          <p:nvPr/>
        </p:nvSpPr>
        <p:spPr>
          <a:xfrm rot="0">
            <a:off x="4800353" y="847725"/>
            <a:ext cx="8687293" cy="1552562"/>
          </a:xfrm>
          <a:prstGeom prst="rect">
            <a:avLst/>
          </a:prstGeom>
        </p:spPr>
        <p:txBody>
          <a:bodyPr anchor="t" rtlCol="false" tIns="0" lIns="0" bIns="0" rIns="0">
            <a:spAutoFit/>
          </a:bodyPr>
          <a:lstStyle/>
          <a:p>
            <a:pPr algn="ctr" marL="0" indent="0" lvl="0">
              <a:lnSpc>
                <a:spcPts val="12600"/>
              </a:lnSpc>
              <a:spcBef>
                <a:spcPct val="0"/>
              </a:spcBef>
            </a:pPr>
            <a:r>
              <a:rPr lang="en-US" sz="9000">
                <a:solidFill>
                  <a:srgbClr val="605048"/>
                </a:solidFill>
                <a:latin typeface="Carelia"/>
              </a:rPr>
              <a:t>Example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99611">
            <a:off x="8417664" y="2860153"/>
            <a:ext cx="10183769" cy="7053203"/>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718871">
            <a:off x="8952017" y="2156731"/>
            <a:ext cx="4725703" cy="702428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9" id="9"/>
          <p:cNvSpPr/>
          <p:nvPr/>
        </p:nvSpPr>
        <p:spPr>
          <a:xfrm flipH="false" flipV="false" rot="0">
            <a:off x="471226" y="1242062"/>
            <a:ext cx="11966316" cy="9281564"/>
          </a:xfrm>
          <a:custGeom>
            <a:avLst/>
            <a:gdLst/>
            <a:ahLst/>
            <a:cxnLst/>
            <a:rect r="r" b="b" t="t" l="l"/>
            <a:pathLst>
              <a:path h="9281564" w="11966316">
                <a:moveTo>
                  <a:pt x="0" y="0"/>
                </a:moveTo>
                <a:lnTo>
                  <a:pt x="11966316" y="0"/>
                </a:lnTo>
                <a:lnTo>
                  <a:pt x="11966316" y="9281563"/>
                </a:lnTo>
                <a:lnTo>
                  <a:pt x="0" y="9281563"/>
                </a:lnTo>
                <a:lnTo>
                  <a:pt x="0" y="0"/>
                </a:lnTo>
                <a:close/>
              </a:path>
            </a:pathLst>
          </a:custGeom>
          <a:blipFill>
            <a:blip r:embed="rId7"/>
            <a:stretch>
              <a:fillRect l="-6590" t="-3017" r="-2143" b="0"/>
            </a:stretch>
          </a:blipFill>
        </p:spPr>
      </p:sp>
      <p:sp>
        <p:nvSpPr>
          <p:cNvPr name="Freeform 10" id="10"/>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8"/>
            <a:stretch>
              <a:fillRect l="0" t="0" r="0" b="0"/>
            </a:stretch>
          </a:blipFill>
        </p:spPr>
      </p:sp>
      <p:sp>
        <p:nvSpPr>
          <p:cNvPr name="Freeform 11" id="11"/>
          <p:cNvSpPr/>
          <p:nvPr/>
        </p:nvSpPr>
        <p:spPr>
          <a:xfrm flipH="false" flipV="false" rot="588402">
            <a:off x="12422315" y="5073884"/>
            <a:ext cx="4870333" cy="4833662"/>
          </a:xfrm>
          <a:custGeom>
            <a:avLst/>
            <a:gdLst/>
            <a:ahLst/>
            <a:cxnLst/>
            <a:rect r="r" b="b" t="t" l="l"/>
            <a:pathLst>
              <a:path h="4833662" w="4870333">
                <a:moveTo>
                  <a:pt x="0" y="0"/>
                </a:moveTo>
                <a:lnTo>
                  <a:pt x="4870332" y="0"/>
                </a:lnTo>
                <a:lnTo>
                  <a:pt x="4870332" y="4833661"/>
                </a:lnTo>
                <a:lnTo>
                  <a:pt x="0" y="4833661"/>
                </a:lnTo>
                <a:lnTo>
                  <a:pt x="0" y="0"/>
                </a:lnTo>
                <a:close/>
              </a:path>
            </a:pathLst>
          </a:custGeom>
          <a:blipFill>
            <a:blip r:embed="rId9"/>
            <a:stretch>
              <a:fillRect l="-32865" t="-4176" r="-29904" b="-7756"/>
            </a:stretch>
          </a:blipFill>
        </p:spPr>
      </p:sp>
      <p:sp>
        <p:nvSpPr>
          <p:cNvPr name="Freeform 12" id="12"/>
          <p:cNvSpPr/>
          <p:nvPr/>
        </p:nvSpPr>
        <p:spPr>
          <a:xfrm flipH="false" flipV="false" rot="-3251596">
            <a:off x="16227377" y="-1064677"/>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10"/>
            <a:stretch>
              <a:fillRect l="-36935" t="0" r="-17839" b="0"/>
            </a:stretch>
          </a:blipFill>
        </p:spPr>
      </p:sp>
      <p:sp>
        <p:nvSpPr>
          <p:cNvPr name="Freeform 13" id="13"/>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11"/>
            <a:stretch>
              <a:fillRect l="0" t="0" r="0" b="0"/>
            </a:stretch>
          </a:blipFill>
        </p:spPr>
      </p:sp>
      <p:sp>
        <p:nvSpPr>
          <p:cNvPr name="Freeform 14" id="14"/>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12"/>
            <a:stretch>
              <a:fillRect l="0" t="0" r="0" b="0"/>
            </a:stretch>
          </a:blipFill>
        </p:spPr>
      </p:sp>
      <p:sp>
        <p:nvSpPr>
          <p:cNvPr name="Freeform 15" id="15"/>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3"/>
            <a:stretch>
              <a:fillRect l="0" t="0" r="0" b="0"/>
            </a:stretch>
          </a:blipFill>
        </p:spPr>
      </p:sp>
      <p:sp>
        <p:nvSpPr>
          <p:cNvPr name="TextBox 16" id="16"/>
          <p:cNvSpPr txBox="true"/>
          <p:nvPr/>
        </p:nvSpPr>
        <p:spPr>
          <a:xfrm rot="0">
            <a:off x="-463052" y="703010"/>
            <a:ext cx="10774229" cy="1125728"/>
          </a:xfrm>
          <a:prstGeom prst="rect">
            <a:avLst/>
          </a:prstGeom>
        </p:spPr>
        <p:txBody>
          <a:bodyPr anchor="t" rtlCol="false" tIns="0" lIns="0" bIns="0" rIns="0">
            <a:spAutoFit/>
          </a:bodyPr>
          <a:lstStyle/>
          <a:p>
            <a:pPr algn="ctr" marL="0" indent="0" lvl="0">
              <a:lnSpc>
                <a:spcPts val="8701"/>
              </a:lnSpc>
            </a:pPr>
            <a:r>
              <a:rPr lang="en-US" sz="7700" spc="46">
                <a:solidFill>
                  <a:srgbClr val="605048"/>
                </a:solidFill>
                <a:latin typeface="Carelia Bold"/>
              </a:rPr>
              <a:t>Movement Skill</a:t>
            </a:r>
          </a:p>
        </p:txBody>
      </p:sp>
      <p:grpSp>
        <p:nvGrpSpPr>
          <p:cNvPr name="Group 17" id="17"/>
          <p:cNvGrpSpPr>
            <a:grpSpLocks noChangeAspect="true"/>
          </p:cNvGrpSpPr>
          <p:nvPr/>
        </p:nvGrpSpPr>
        <p:grpSpPr>
          <a:xfrm rot="579363">
            <a:off x="12764142" y="5366763"/>
            <a:ext cx="4186678" cy="4247902"/>
            <a:chOff x="0" y="0"/>
            <a:chExt cx="2952750" cy="2995930"/>
          </a:xfrm>
        </p:grpSpPr>
        <p:sp>
          <p:nvSpPr>
            <p:cNvPr name="Freeform 18" id="18"/>
            <p:cNvSpPr/>
            <p:nvPr/>
          </p:nvSpPr>
          <p:spPr>
            <a:xfrm flipH="false" flipV="false" rot="614629">
              <a:off x="-239285" y="-224120"/>
              <a:ext cx="3423068" cy="3423445"/>
            </a:xfrm>
            <a:custGeom>
              <a:avLst/>
              <a:gdLst/>
              <a:ahLst/>
              <a:cxnLst/>
              <a:rect r="r" b="b" t="t" l="l"/>
              <a:pathLst>
                <a:path h="3423445" w="3423068">
                  <a:moveTo>
                    <a:pt x="2885566" y="0"/>
                  </a:moveTo>
                  <a:lnTo>
                    <a:pt x="2875568" y="1807"/>
                  </a:lnTo>
                  <a:cubicBezTo>
                    <a:pt x="2638114" y="44719"/>
                    <a:pt x="2401112" y="90131"/>
                    <a:pt x="2165360" y="135317"/>
                  </a:cubicBezTo>
                  <a:cubicBezTo>
                    <a:pt x="1745096" y="216429"/>
                    <a:pt x="1324033" y="300266"/>
                    <a:pt x="903091" y="377628"/>
                  </a:cubicBezTo>
                  <a:cubicBezTo>
                    <a:pt x="739373" y="407215"/>
                    <a:pt x="574074" y="428054"/>
                    <a:pt x="408549" y="447642"/>
                  </a:cubicBezTo>
                  <a:cubicBezTo>
                    <a:pt x="271995" y="463286"/>
                    <a:pt x="133167" y="480632"/>
                    <a:pt x="0" y="515022"/>
                  </a:cubicBezTo>
                  <a:cubicBezTo>
                    <a:pt x="36934" y="712257"/>
                    <a:pt x="73869" y="909493"/>
                    <a:pt x="111828" y="1105253"/>
                  </a:cubicBezTo>
                  <a:cubicBezTo>
                    <a:pt x="194851" y="1543240"/>
                    <a:pt x="280375" y="1980775"/>
                    <a:pt x="355900" y="2420117"/>
                  </a:cubicBezTo>
                  <a:cubicBezTo>
                    <a:pt x="393949" y="2637800"/>
                    <a:pt x="424499" y="2856839"/>
                    <a:pt x="460048" y="3074974"/>
                  </a:cubicBezTo>
                  <a:cubicBezTo>
                    <a:pt x="478779" y="3192903"/>
                    <a:pt x="510008" y="3308573"/>
                    <a:pt x="538510" y="3423445"/>
                  </a:cubicBezTo>
                  <a:cubicBezTo>
                    <a:pt x="596346" y="3407831"/>
                    <a:pt x="657011" y="3400739"/>
                    <a:pt x="715404" y="3395349"/>
                  </a:cubicBezTo>
                  <a:cubicBezTo>
                    <a:pt x="805491" y="3386812"/>
                    <a:pt x="894555" y="3379751"/>
                    <a:pt x="983966" y="3367464"/>
                  </a:cubicBezTo>
                  <a:cubicBezTo>
                    <a:pt x="1396144" y="3305882"/>
                    <a:pt x="1805959" y="3224077"/>
                    <a:pt x="2214072" y="3139999"/>
                  </a:cubicBezTo>
                  <a:cubicBezTo>
                    <a:pt x="2615710" y="3055801"/>
                    <a:pt x="3018373" y="2970127"/>
                    <a:pt x="3423068" y="2895700"/>
                  </a:cubicBezTo>
                  <a:cubicBezTo>
                    <a:pt x="3385757" y="2732088"/>
                    <a:pt x="3347196" y="2568701"/>
                    <a:pt x="3312158" y="2403387"/>
                  </a:cubicBezTo>
                  <a:cubicBezTo>
                    <a:pt x="3224451" y="1989477"/>
                    <a:pt x="3166965" y="1571396"/>
                    <a:pt x="3103003" y="1153194"/>
                  </a:cubicBezTo>
                  <a:cubicBezTo>
                    <a:pt x="3044914" y="767486"/>
                    <a:pt x="2981374" y="380183"/>
                    <a:pt x="2885566" y="1"/>
                  </a:cubicBezTo>
                  <a:close/>
                </a:path>
              </a:pathLst>
            </a:custGeom>
            <a:blipFill>
              <a:blip r:embed="rId14"/>
              <a:stretch>
                <a:fillRect l="-26011" t="-419" r="-26231" b="-966"/>
              </a:stretch>
            </a:blipFill>
          </p:spPr>
        </p:sp>
      </p:grpSp>
      <p:sp>
        <p:nvSpPr>
          <p:cNvPr name="TextBox 19" id="19"/>
          <p:cNvSpPr txBox="true"/>
          <p:nvPr/>
        </p:nvSpPr>
        <p:spPr>
          <a:xfrm rot="0">
            <a:off x="1028700" y="2038349"/>
            <a:ext cx="4224228" cy="3105151"/>
          </a:xfrm>
          <a:prstGeom prst="rect">
            <a:avLst/>
          </a:prstGeom>
        </p:spPr>
        <p:txBody>
          <a:bodyPr anchor="t" rtlCol="false" tIns="0" lIns="0" bIns="0" rIns="0">
            <a:spAutoFit/>
          </a:bodyPr>
          <a:lstStyle/>
          <a:p>
            <a:pPr algn="ctr">
              <a:lnSpc>
                <a:spcPts val="4339"/>
              </a:lnSpc>
            </a:pPr>
            <a:r>
              <a:rPr lang="en-US" sz="3099">
                <a:solidFill>
                  <a:srgbClr val="605048"/>
                </a:solidFill>
                <a:latin typeface="Carelia Italics"/>
              </a:rPr>
              <a:t>Basic Steps</a:t>
            </a:r>
          </a:p>
          <a:p>
            <a:pPr algn="ctr">
              <a:lnSpc>
                <a:spcPts val="4059"/>
              </a:lnSpc>
            </a:pPr>
            <a:r>
              <a:rPr lang="en-US" sz="2899">
                <a:solidFill>
                  <a:srgbClr val="605048"/>
                </a:solidFill>
                <a:latin typeface="Glacial Indifference Bold Italics"/>
              </a:rPr>
              <a:t> </a:t>
            </a:r>
            <a:r>
              <a:rPr lang="en-US" sz="2899">
                <a:solidFill>
                  <a:srgbClr val="605048"/>
                </a:solidFill>
                <a:latin typeface="Glacial Indifference"/>
              </a:rPr>
              <a:t>Learn the basic steps of the dance, which involve simple hopping, skipping, and side-to-side movements.</a:t>
            </a:r>
          </a:p>
        </p:txBody>
      </p:sp>
      <p:sp>
        <p:nvSpPr>
          <p:cNvPr name="TextBox 20" id="20"/>
          <p:cNvSpPr txBox="true"/>
          <p:nvPr/>
        </p:nvSpPr>
        <p:spPr>
          <a:xfrm rot="0">
            <a:off x="870777" y="6105525"/>
            <a:ext cx="4740104" cy="2590801"/>
          </a:xfrm>
          <a:prstGeom prst="rect">
            <a:avLst/>
          </a:prstGeom>
        </p:spPr>
        <p:txBody>
          <a:bodyPr anchor="t" rtlCol="false" tIns="0" lIns="0" bIns="0" rIns="0">
            <a:spAutoFit/>
          </a:bodyPr>
          <a:lstStyle/>
          <a:p>
            <a:pPr algn="ctr">
              <a:lnSpc>
                <a:spcPts val="4339"/>
              </a:lnSpc>
            </a:pPr>
            <a:r>
              <a:rPr lang="en-US" sz="3099">
                <a:solidFill>
                  <a:srgbClr val="605048"/>
                </a:solidFill>
                <a:latin typeface="Carelia Italics"/>
              </a:rPr>
              <a:t>Coordination</a:t>
            </a:r>
          </a:p>
          <a:p>
            <a:pPr algn="ctr">
              <a:lnSpc>
                <a:spcPts val="4059"/>
              </a:lnSpc>
            </a:pPr>
            <a:r>
              <a:rPr lang="en-US" sz="2899">
                <a:solidFill>
                  <a:srgbClr val="605048"/>
                </a:solidFill>
                <a:latin typeface="Glacial Indifference Bold Italics"/>
              </a:rPr>
              <a:t> </a:t>
            </a:r>
            <a:r>
              <a:rPr lang="en-US" sz="2899">
                <a:solidFill>
                  <a:srgbClr val="605048"/>
                </a:solidFill>
                <a:latin typeface="Glacial Indifference"/>
              </a:rPr>
              <a:t>Develop good coordination between your upper body, arms, and lower body movements.</a:t>
            </a:r>
          </a:p>
        </p:txBody>
      </p:sp>
      <p:sp>
        <p:nvSpPr>
          <p:cNvPr name="TextBox 21" id="21"/>
          <p:cNvSpPr txBox="true"/>
          <p:nvPr/>
        </p:nvSpPr>
        <p:spPr>
          <a:xfrm rot="0">
            <a:off x="6822662" y="6712999"/>
            <a:ext cx="4011808" cy="1562101"/>
          </a:xfrm>
          <a:prstGeom prst="rect">
            <a:avLst/>
          </a:prstGeom>
        </p:spPr>
        <p:txBody>
          <a:bodyPr anchor="t" rtlCol="false" tIns="0" lIns="0" bIns="0" rIns="0">
            <a:spAutoFit/>
          </a:bodyPr>
          <a:lstStyle/>
          <a:p>
            <a:pPr algn="ctr">
              <a:lnSpc>
                <a:spcPts val="4339"/>
              </a:lnSpc>
            </a:pPr>
            <a:r>
              <a:rPr lang="en-US" sz="3099">
                <a:solidFill>
                  <a:srgbClr val="605048"/>
                </a:solidFill>
                <a:latin typeface="Carelia Italics"/>
              </a:rPr>
              <a:t>Rhythm and Timing</a:t>
            </a:r>
          </a:p>
          <a:p>
            <a:pPr algn="ctr">
              <a:lnSpc>
                <a:spcPts val="4059"/>
              </a:lnSpc>
            </a:pPr>
            <a:r>
              <a:rPr lang="en-US" sz="2899">
                <a:solidFill>
                  <a:srgbClr val="605048"/>
                </a:solidFill>
                <a:latin typeface="Glacial Indifference"/>
              </a:rPr>
              <a:t> Master the rhythm and timing of the dance.</a:t>
            </a:r>
          </a:p>
        </p:txBody>
      </p:sp>
      <p:sp>
        <p:nvSpPr>
          <p:cNvPr name="TextBox 22" id="22"/>
          <p:cNvSpPr txBox="true"/>
          <p:nvPr/>
        </p:nvSpPr>
        <p:spPr>
          <a:xfrm rot="0">
            <a:off x="6546356" y="2038349"/>
            <a:ext cx="5195289" cy="4133851"/>
          </a:xfrm>
          <a:prstGeom prst="rect">
            <a:avLst/>
          </a:prstGeom>
        </p:spPr>
        <p:txBody>
          <a:bodyPr anchor="t" rtlCol="false" tIns="0" lIns="0" bIns="0" rIns="0">
            <a:spAutoFit/>
          </a:bodyPr>
          <a:lstStyle/>
          <a:p>
            <a:pPr algn="ctr">
              <a:lnSpc>
                <a:spcPts val="4339"/>
              </a:lnSpc>
            </a:pPr>
            <a:r>
              <a:rPr lang="en-US" sz="3099">
                <a:solidFill>
                  <a:srgbClr val="605048"/>
                </a:solidFill>
                <a:latin typeface="Carelia Italics"/>
              </a:rPr>
              <a:t>Balance</a:t>
            </a:r>
          </a:p>
          <a:p>
            <a:pPr algn="ctr">
              <a:lnSpc>
                <a:spcPts val="4059"/>
              </a:lnSpc>
            </a:pPr>
            <a:r>
              <a:rPr lang="en-US" sz="2899">
                <a:solidFill>
                  <a:srgbClr val="605048"/>
                </a:solidFill>
                <a:latin typeface="Glacial Indifference"/>
              </a:rPr>
              <a:t>Maintain balance and stability while performing the dance steps. Some movements might require quick shifts of weight from one foot to another, so having good balance will help you execute the steps smoothly.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99611">
            <a:off x="9312131" y="3334898"/>
            <a:ext cx="8800691" cy="6095293"/>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718871">
            <a:off x="8952017" y="2156731"/>
            <a:ext cx="4725703" cy="702428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9" id="9"/>
          <p:cNvSpPr/>
          <p:nvPr/>
        </p:nvSpPr>
        <p:spPr>
          <a:xfrm flipH="false" flipV="false" rot="0">
            <a:off x="-564021" y="1184598"/>
            <a:ext cx="12676692" cy="9379216"/>
          </a:xfrm>
          <a:custGeom>
            <a:avLst/>
            <a:gdLst/>
            <a:ahLst/>
            <a:cxnLst/>
            <a:rect r="r" b="b" t="t" l="l"/>
            <a:pathLst>
              <a:path h="9379216" w="12676692">
                <a:moveTo>
                  <a:pt x="0" y="0"/>
                </a:moveTo>
                <a:lnTo>
                  <a:pt x="12676692" y="0"/>
                </a:lnTo>
                <a:lnTo>
                  <a:pt x="12676692" y="9379216"/>
                </a:lnTo>
                <a:lnTo>
                  <a:pt x="0" y="9379216"/>
                </a:lnTo>
                <a:lnTo>
                  <a:pt x="0" y="0"/>
                </a:lnTo>
                <a:close/>
              </a:path>
            </a:pathLst>
          </a:custGeom>
          <a:blipFill>
            <a:blip r:embed="rId7"/>
            <a:stretch>
              <a:fillRect l="-4263" t="-3033" r="0" b="-523"/>
            </a:stretch>
          </a:blipFill>
        </p:spPr>
      </p:sp>
      <p:sp>
        <p:nvSpPr>
          <p:cNvPr name="Freeform 10" id="10"/>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8"/>
            <a:stretch>
              <a:fillRect l="0" t="0" r="0" b="0"/>
            </a:stretch>
          </a:blipFill>
        </p:spPr>
      </p:sp>
      <p:sp>
        <p:nvSpPr>
          <p:cNvPr name="Freeform 11" id="11"/>
          <p:cNvSpPr/>
          <p:nvPr/>
        </p:nvSpPr>
        <p:spPr>
          <a:xfrm flipH="false" flipV="false" rot="588402">
            <a:off x="12422315" y="5073884"/>
            <a:ext cx="4870333" cy="4833662"/>
          </a:xfrm>
          <a:custGeom>
            <a:avLst/>
            <a:gdLst/>
            <a:ahLst/>
            <a:cxnLst/>
            <a:rect r="r" b="b" t="t" l="l"/>
            <a:pathLst>
              <a:path h="4833662" w="4870333">
                <a:moveTo>
                  <a:pt x="0" y="0"/>
                </a:moveTo>
                <a:lnTo>
                  <a:pt x="4870332" y="0"/>
                </a:lnTo>
                <a:lnTo>
                  <a:pt x="4870332" y="4833661"/>
                </a:lnTo>
                <a:lnTo>
                  <a:pt x="0" y="4833661"/>
                </a:lnTo>
                <a:lnTo>
                  <a:pt x="0" y="0"/>
                </a:lnTo>
                <a:close/>
              </a:path>
            </a:pathLst>
          </a:custGeom>
          <a:blipFill>
            <a:blip r:embed="rId9"/>
            <a:stretch>
              <a:fillRect l="-32865" t="-4176" r="-29904" b="-7756"/>
            </a:stretch>
          </a:blipFill>
        </p:spPr>
      </p:sp>
      <p:sp>
        <p:nvSpPr>
          <p:cNvPr name="Freeform 12" id="12"/>
          <p:cNvSpPr/>
          <p:nvPr/>
        </p:nvSpPr>
        <p:spPr>
          <a:xfrm flipH="false" flipV="false" rot="-3251596">
            <a:off x="16227377" y="-1064677"/>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10"/>
            <a:stretch>
              <a:fillRect l="-36935" t="0" r="-17839" b="0"/>
            </a:stretch>
          </a:blipFill>
        </p:spPr>
      </p:sp>
      <p:sp>
        <p:nvSpPr>
          <p:cNvPr name="Freeform 13" id="13"/>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11"/>
            <a:stretch>
              <a:fillRect l="0" t="0" r="0" b="0"/>
            </a:stretch>
          </a:blipFill>
        </p:spPr>
      </p:sp>
      <p:sp>
        <p:nvSpPr>
          <p:cNvPr name="Freeform 14" id="14"/>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12"/>
            <a:stretch>
              <a:fillRect l="0" t="0" r="0" b="0"/>
            </a:stretch>
          </a:blipFill>
        </p:spPr>
      </p:sp>
      <p:sp>
        <p:nvSpPr>
          <p:cNvPr name="Freeform 15" id="15"/>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3"/>
            <a:stretch>
              <a:fillRect l="0" t="0" r="0" b="0"/>
            </a:stretch>
          </a:blipFill>
        </p:spPr>
      </p:sp>
      <p:sp>
        <p:nvSpPr>
          <p:cNvPr name="TextBox 16" id="16"/>
          <p:cNvSpPr txBox="true"/>
          <p:nvPr/>
        </p:nvSpPr>
        <p:spPr>
          <a:xfrm rot="0">
            <a:off x="-208209" y="907041"/>
            <a:ext cx="10774229" cy="1125728"/>
          </a:xfrm>
          <a:prstGeom prst="rect">
            <a:avLst/>
          </a:prstGeom>
        </p:spPr>
        <p:txBody>
          <a:bodyPr anchor="t" rtlCol="false" tIns="0" lIns="0" bIns="0" rIns="0">
            <a:spAutoFit/>
          </a:bodyPr>
          <a:lstStyle/>
          <a:p>
            <a:pPr algn="ctr" marL="0" indent="0" lvl="0">
              <a:lnSpc>
                <a:spcPts val="8701"/>
              </a:lnSpc>
            </a:pPr>
            <a:r>
              <a:rPr lang="en-US" sz="7700" spc="46">
                <a:solidFill>
                  <a:srgbClr val="605048"/>
                </a:solidFill>
                <a:latin typeface="Carelia Bold"/>
              </a:rPr>
              <a:t>Movement Skill</a:t>
            </a:r>
          </a:p>
        </p:txBody>
      </p:sp>
      <p:grpSp>
        <p:nvGrpSpPr>
          <p:cNvPr name="Group 17" id="17"/>
          <p:cNvGrpSpPr>
            <a:grpSpLocks noChangeAspect="true"/>
          </p:cNvGrpSpPr>
          <p:nvPr/>
        </p:nvGrpSpPr>
        <p:grpSpPr>
          <a:xfrm rot="579363">
            <a:off x="12764142" y="5366763"/>
            <a:ext cx="4186678" cy="4247902"/>
            <a:chOff x="0" y="0"/>
            <a:chExt cx="2952750" cy="2995930"/>
          </a:xfrm>
        </p:grpSpPr>
        <p:sp>
          <p:nvSpPr>
            <p:cNvPr name="Freeform 18" id="18"/>
            <p:cNvSpPr/>
            <p:nvPr/>
          </p:nvSpPr>
          <p:spPr>
            <a:xfrm flipH="false" flipV="false" rot="614629">
              <a:off x="-239285" y="-224120"/>
              <a:ext cx="3423068" cy="3423445"/>
            </a:xfrm>
            <a:custGeom>
              <a:avLst/>
              <a:gdLst/>
              <a:ahLst/>
              <a:cxnLst/>
              <a:rect r="r" b="b" t="t" l="l"/>
              <a:pathLst>
                <a:path h="3423445" w="3423068">
                  <a:moveTo>
                    <a:pt x="2885566" y="0"/>
                  </a:moveTo>
                  <a:lnTo>
                    <a:pt x="2875568" y="1807"/>
                  </a:lnTo>
                  <a:cubicBezTo>
                    <a:pt x="2638114" y="44719"/>
                    <a:pt x="2401112" y="90131"/>
                    <a:pt x="2165360" y="135317"/>
                  </a:cubicBezTo>
                  <a:cubicBezTo>
                    <a:pt x="1745096" y="216429"/>
                    <a:pt x="1324033" y="300266"/>
                    <a:pt x="903091" y="377628"/>
                  </a:cubicBezTo>
                  <a:cubicBezTo>
                    <a:pt x="739373" y="407215"/>
                    <a:pt x="574074" y="428054"/>
                    <a:pt x="408549" y="447642"/>
                  </a:cubicBezTo>
                  <a:cubicBezTo>
                    <a:pt x="271995" y="463286"/>
                    <a:pt x="133167" y="480632"/>
                    <a:pt x="0" y="515022"/>
                  </a:cubicBezTo>
                  <a:cubicBezTo>
                    <a:pt x="36934" y="712257"/>
                    <a:pt x="73869" y="909493"/>
                    <a:pt x="111828" y="1105253"/>
                  </a:cubicBezTo>
                  <a:cubicBezTo>
                    <a:pt x="194851" y="1543240"/>
                    <a:pt x="280375" y="1980775"/>
                    <a:pt x="355900" y="2420117"/>
                  </a:cubicBezTo>
                  <a:cubicBezTo>
                    <a:pt x="393949" y="2637800"/>
                    <a:pt x="424499" y="2856839"/>
                    <a:pt x="460048" y="3074974"/>
                  </a:cubicBezTo>
                  <a:cubicBezTo>
                    <a:pt x="478779" y="3192903"/>
                    <a:pt x="510008" y="3308573"/>
                    <a:pt x="538510" y="3423445"/>
                  </a:cubicBezTo>
                  <a:cubicBezTo>
                    <a:pt x="596346" y="3407831"/>
                    <a:pt x="657011" y="3400739"/>
                    <a:pt x="715404" y="3395349"/>
                  </a:cubicBezTo>
                  <a:cubicBezTo>
                    <a:pt x="805491" y="3386812"/>
                    <a:pt x="894555" y="3379751"/>
                    <a:pt x="983966" y="3367464"/>
                  </a:cubicBezTo>
                  <a:cubicBezTo>
                    <a:pt x="1396144" y="3305882"/>
                    <a:pt x="1805959" y="3224077"/>
                    <a:pt x="2214072" y="3139999"/>
                  </a:cubicBezTo>
                  <a:cubicBezTo>
                    <a:pt x="2615710" y="3055801"/>
                    <a:pt x="3018373" y="2970127"/>
                    <a:pt x="3423068" y="2895700"/>
                  </a:cubicBezTo>
                  <a:cubicBezTo>
                    <a:pt x="3385757" y="2732088"/>
                    <a:pt x="3347196" y="2568701"/>
                    <a:pt x="3312158" y="2403387"/>
                  </a:cubicBezTo>
                  <a:cubicBezTo>
                    <a:pt x="3224451" y="1989477"/>
                    <a:pt x="3166965" y="1571396"/>
                    <a:pt x="3103003" y="1153194"/>
                  </a:cubicBezTo>
                  <a:cubicBezTo>
                    <a:pt x="3044914" y="767486"/>
                    <a:pt x="2981374" y="380183"/>
                    <a:pt x="2885566" y="1"/>
                  </a:cubicBezTo>
                  <a:close/>
                </a:path>
              </a:pathLst>
            </a:custGeom>
            <a:blipFill>
              <a:blip r:embed="rId14"/>
              <a:stretch>
                <a:fillRect l="-26011" t="-419" r="-26231" b="-966"/>
              </a:stretch>
            </a:blipFill>
          </p:spPr>
        </p:sp>
      </p:grpSp>
      <p:sp>
        <p:nvSpPr>
          <p:cNvPr name="TextBox 19" id="19"/>
          <p:cNvSpPr txBox="true"/>
          <p:nvPr/>
        </p:nvSpPr>
        <p:spPr>
          <a:xfrm rot="0">
            <a:off x="5774325" y="3150283"/>
            <a:ext cx="4193882" cy="2076451"/>
          </a:xfrm>
          <a:prstGeom prst="rect">
            <a:avLst/>
          </a:prstGeom>
        </p:spPr>
        <p:txBody>
          <a:bodyPr anchor="t" rtlCol="false" tIns="0" lIns="0" bIns="0" rIns="0">
            <a:spAutoFit/>
          </a:bodyPr>
          <a:lstStyle/>
          <a:p>
            <a:pPr algn="ctr">
              <a:lnSpc>
                <a:spcPts val="4339"/>
              </a:lnSpc>
            </a:pPr>
            <a:r>
              <a:rPr lang="en-US" sz="3099">
                <a:solidFill>
                  <a:srgbClr val="605048"/>
                </a:solidFill>
                <a:latin typeface="Carelia Italics"/>
              </a:rPr>
              <a:t>Partner Interaction</a:t>
            </a:r>
          </a:p>
          <a:p>
            <a:pPr algn="ctr">
              <a:lnSpc>
                <a:spcPts val="4059"/>
              </a:lnSpc>
            </a:pPr>
            <a:r>
              <a:rPr lang="en-US" sz="2899">
                <a:solidFill>
                  <a:srgbClr val="605048"/>
                </a:solidFill>
                <a:latin typeface="Glacial Indifference"/>
              </a:rPr>
              <a:t> In some versions of Polka sa Nayon, dancers interact with a partner. </a:t>
            </a:r>
          </a:p>
        </p:txBody>
      </p:sp>
      <p:sp>
        <p:nvSpPr>
          <p:cNvPr name="TextBox 20" id="20"/>
          <p:cNvSpPr txBox="true"/>
          <p:nvPr/>
        </p:nvSpPr>
        <p:spPr>
          <a:xfrm rot="0">
            <a:off x="6365577" y="5817056"/>
            <a:ext cx="3011378" cy="2555241"/>
          </a:xfrm>
          <a:prstGeom prst="rect">
            <a:avLst/>
          </a:prstGeom>
        </p:spPr>
        <p:txBody>
          <a:bodyPr anchor="t" rtlCol="false" tIns="0" lIns="0" bIns="0" rIns="0">
            <a:spAutoFit/>
          </a:bodyPr>
          <a:lstStyle/>
          <a:p>
            <a:pPr algn="ctr">
              <a:lnSpc>
                <a:spcPts val="4059"/>
              </a:lnSpc>
            </a:pPr>
            <a:r>
              <a:rPr lang="en-US" sz="2899">
                <a:solidFill>
                  <a:srgbClr val="605048"/>
                </a:solidFill>
                <a:latin typeface="Carelia Italics"/>
              </a:rPr>
              <a:t>Expression and Energy</a:t>
            </a:r>
          </a:p>
          <a:p>
            <a:pPr algn="ctr">
              <a:lnSpc>
                <a:spcPts val="4059"/>
              </a:lnSpc>
            </a:pPr>
            <a:r>
              <a:rPr lang="en-US" sz="2899">
                <a:solidFill>
                  <a:srgbClr val="605048"/>
                </a:solidFill>
                <a:latin typeface="Glacial Indifference"/>
              </a:rPr>
              <a:t> Infuse the dance with energy and enthusiasm.</a:t>
            </a:r>
          </a:p>
        </p:txBody>
      </p:sp>
      <p:sp>
        <p:nvSpPr>
          <p:cNvPr name="TextBox 21" id="21"/>
          <p:cNvSpPr txBox="true"/>
          <p:nvPr/>
        </p:nvSpPr>
        <p:spPr>
          <a:xfrm rot="0">
            <a:off x="444240" y="3149014"/>
            <a:ext cx="4457139" cy="4098291"/>
          </a:xfrm>
          <a:prstGeom prst="rect">
            <a:avLst/>
          </a:prstGeom>
        </p:spPr>
        <p:txBody>
          <a:bodyPr anchor="t" rtlCol="false" tIns="0" lIns="0" bIns="0" rIns="0">
            <a:spAutoFit/>
          </a:bodyPr>
          <a:lstStyle/>
          <a:p>
            <a:pPr algn="ctr">
              <a:lnSpc>
                <a:spcPts val="4059"/>
              </a:lnSpc>
            </a:pPr>
            <a:r>
              <a:rPr lang="en-US" sz="2899">
                <a:solidFill>
                  <a:srgbClr val="605048"/>
                </a:solidFill>
                <a:latin typeface="Carelia Italics"/>
              </a:rPr>
              <a:t>Posture</a:t>
            </a:r>
          </a:p>
          <a:p>
            <a:pPr algn="ctr">
              <a:lnSpc>
                <a:spcPts val="4059"/>
              </a:lnSpc>
            </a:pPr>
            <a:r>
              <a:rPr lang="en-US" sz="2899">
                <a:solidFill>
                  <a:srgbClr val="605048"/>
                </a:solidFill>
                <a:latin typeface="Glacial Indifference"/>
              </a:rPr>
              <a:t> Maintain good posture while dancing. This not only enhances the overall appearance of the dance but also helps in executing the movements correctly and comfortably.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10180809" y="0"/>
            <a:ext cx="8107191" cy="10287000"/>
          </a:xfrm>
          <a:custGeom>
            <a:avLst/>
            <a:gdLst/>
            <a:ahLst/>
            <a:cxnLst/>
            <a:rect r="r" b="b" t="t" l="l"/>
            <a:pathLst>
              <a:path h="10287000" w="8107191">
                <a:moveTo>
                  <a:pt x="0" y="0"/>
                </a:moveTo>
                <a:lnTo>
                  <a:pt x="8107191" y="0"/>
                </a:lnTo>
                <a:lnTo>
                  <a:pt x="8107191" y="10287000"/>
                </a:lnTo>
                <a:lnTo>
                  <a:pt x="0" y="10287000"/>
                </a:lnTo>
                <a:lnTo>
                  <a:pt x="0" y="0"/>
                </a:lnTo>
                <a:close/>
              </a:path>
            </a:pathLst>
          </a:custGeom>
          <a:blipFill>
            <a:blip r:embed="rId5"/>
            <a:stretch>
              <a:fillRect l="-40128" t="0" r="-29054" b="0"/>
            </a:stretch>
          </a:blipFill>
        </p:spPr>
      </p:sp>
      <p:sp>
        <p:nvSpPr>
          <p:cNvPr name="TextBox 7" id="7"/>
          <p:cNvSpPr txBox="true"/>
          <p:nvPr/>
        </p:nvSpPr>
        <p:spPr>
          <a:xfrm rot="0">
            <a:off x="1976107" y="4678672"/>
            <a:ext cx="6895762" cy="872997"/>
          </a:xfrm>
          <a:prstGeom prst="rect">
            <a:avLst/>
          </a:prstGeom>
        </p:spPr>
        <p:txBody>
          <a:bodyPr anchor="t" rtlCol="false" tIns="0" lIns="0" bIns="0" rIns="0">
            <a:spAutoFit/>
          </a:bodyPr>
          <a:lstStyle/>
          <a:p>
            <a:pPr>
              <a:lnSpc>
                <a:spcPts val="6565"/>
              </a:lnSpc>
            </a:pPr>
            <a:r>
              <a:rPr lang="en-US" sz="6699">
                <a:solidFill>
                  <a:srgbClr val="605048"/>
                </a:solidFill>
                <a:latin typeface="Carelia"/>
              </a:rPr>
              <a:t>Fitness benefits</a:t>
            </a:r>
          </a:p>
        </p:txBody>
      </p:sp>
      <p:sp>
        <p:nvSpPr>
          <p:cNvPr name="TextBox 8" id="8"/>
          <p:cNvSpPr txBox="true"/>
          <p:nvPr/>
        </p:nvSpPr>
        <p:spPr>
          <a:xfrm rot="-316139">
            <a:off x="1641418" y="4857050"/>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5658833" y="7527931"/>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8993439">
            <a:off x="-4226242" y="1052236"/>
            <a:ext cx="5816163" cy="4028232"/>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false" rot="0">
            <a:off x="818472" y="-2177868"/>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5"/>
            <a:stretch>
              <a:fillRect l="0" t="0" r="0" b="0"/>
            </a:stretch>
          </a:blipFill>
        </p:spPr>
      </p:sp>
      <p:sp>
        <p:nvSpPr>
          <p:cNvPr name="Freeform 10" id="10"/>
          <p:cNvSpPr/>
          <p:nvPr/>
        </p:nvSpPr>
        <p:spPr>
          <a:xfrm flipH="false" flipV="false" rot="-3077383">
            <a:off x="16290432" y="-517516"/>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6"/>
            <a:stretch>
              <a:fillRect l="0" t="0" r="0" b="0"/>
            </a:stretch>
          </a:blipFill>
        </p:spPr>
      </p:sp>
      <p:sp>
        <p:nvSpPr>
          <p:cNvPr name="Freeform 11" id="11"/>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7"/>
            <a:stretch>
              <a:fillRect l="0" t="0" r="0" b="0"/>
            </a:stretch>
          </a:blipFill>
        </p:spPr>
      </p:sp>
      <p:sp>
        <p:nvSpPr>
          <p:cNvPr name="AutoShape 12" id="12"/>
          <p:cNvSpPr/>
          <p:nvPr/>
        </p:nvSpPr>
        <p:spPr>
          <a:xfrm>
            <a:off x="2678472" y="4053553"/>
            <a:ext cx="12690401" cy="20227"/>
          </a:xfrm>
          <a:prstGeom prst="line">
            <a:avLst/>
          </a:prstGeom>
          <a:ln cap="flat" w="38100">
            <a:solidFill>
              <a:srgbClr val="605048"/>
            </a:solidFill>
            <a:prstDash val="solid"/>
            <a:headEnd type="none" len="sm" w="sm"/>
            <a:tailEnd type="none" len="sm" w="sm"/>
          </a:ln>
        </p:spPr>
      </p:sp>
      <p:sp>
        <p:nvSpPr>
          <p:cNvPr name="AutoShape 13" id="13"/>
          <p:cNvSpPr/>
          <p:nvPr/>
        </p:nvSpPr>
        <p:spPr>
          <a:xfrm>
            <a:off x="2743530" y="3968049"/>
            <a:ext cx="0" cy="827487"/>
          </a:xfrm>
          <a:prstGeom prst="line">
            <a:avLst/>
          </a:prstGeom>
          <a:ln cap="flat" w="47625">
            <a:solidFill>
              <a:srgbClr val="605048"/>
            </a:solidFill>
            <a:prstDash val="solid"/>
            <a:headEnd type="oval" len="lg" w="lg"/>
            <a:tailEnd type="oval" len="lg" w="lg"/>
          </a:ln>
        </p:spPr>
      </p:sp>
      <p:sp>
        <p:nvSpPr>
          <p:cNvPr name="AutoShape 14" id="14"/>
          <p:cNvSpPr/>
          <p:nvPr/>
        </p:nvSpPr>
        <p:spPr>
          <a:xfrm>
            <a:off x="7215821" y="3968049"/>
            <a:ext cx="0" cy="827487"/>
          </a:xfrm>
          <a:prstGeom prst="line">
            <a:avLst/>
          </a:prstGeom>
          <a:ln cap="flat" w="47625">
            <a:solidFill>
              <a:srgbClr val="605048"/>
            </a:solidFill>
            <a:prstDash val="solid"/>
            <a:headEnd type="oval" len="lg" w="lg"/>
            <a:tailEnd type="oval" len="lg" w="lg"/>
          </a:ln>
        </p:spPr>
      </p:sp>
      <p:sp>
        <p:nvSpPr>
          <p:cNvPr name="AutoShape 15" id="15"/>
          <p:cNvSpPr/>
          <p:nvPr/>
        </p:nvSpPr>
        <p:spPr>
          <a:xfrm>
            <a:off x="11180496" y="3968049"/>
            <a:ext cx="0" cy="827487"/>
          </a:xfrm>
          <a:prstGeom prst="line">
            <a:avLst/>
          </a:prstGeom>
          <a:ln cap="flat" w="47625">
            <a:solidFill>
              <a:srgbClr val="605048"/>
            </a:solidFill>
            <a:prstDash val="solid"/>
            <a:headEnd type="oval" len="lg" w="lg"/>
            <a:tailEnd type="oval" len="lg" w="lg"/>
          </a:ln>
        </p:spPr>
      </p:sp>
      <p:sp>
        <p:nvSpPr>
          <p:cNvPr name="AutoShape 16" id="16"/>
          <p:cNvSpPr/>
          <p:nvPr/>
        </p:nvSpPr>
        <p:spPr>
          <a:xfrm>
            <a:off x="15416529" y="3968049"/>
            <a:ext cx="0" cy="827487"/>
          </a:xfrm>
          <a:prstGeom prst="line">
            <a:avLst/>
          </a:prstGeom>
          <a:ln cap="flat" w="47625">
            <a:solidFill>
              <a:srgbClr val="605048"/>
            </a:solidFill>
            <a:prstDash val="solid"/>
            <a:headEnd type="oval" len="lg" w="lg"/>
            <a:tailEnd type="oval" len="lg" w="lg"/>
          </a:ln>
        </p:spPr>
      </p:sp>
      <p:grpSp>
        <p:nvGrpSpPr>
          <p:cNvPr name="Group 17" id="17"/>
          <p:cNvGrpSpPr>
            <a:grpSpLocks noChangeAspect="true"/>
          </p:cNvGrpSpPr>
          <p:nvPr/>
        </p:nvGrpSpPr>
        <p:grpSpPr>
          <a:xfrm rot="6608963">
            <a:off x="-1468618" y="7292079"/>
            <a:ext cx="3393915" cy="504471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9"/>
              <a:stretch>
                <a:fillRect l="-4322" t="-3535" r="-518" b="0"/>
              </a:stretch>
            </a:blipFill>
          </p:spPr>
        </p:sp>
      </p:grpSp>
      <p:sp>
        <p:nvSpPr>
          <p:cNvPr name="Freeform 20" id="20"/>
          <p:cNvSpPr/>
          <p:nvPr/>
        </p:nvSpPr>
        <p:spPr>
          <a:xfrm flipH="false" flipV="false" rot="-6584942">
            <a:off x="14857650" y="8789523"/>
            <a:ext cx="3944942" cy="3875906"/>
          </a:xfrm>
          <a:custGeom>
            <a:avLst/>
            <a:gdLst/>
            <a:ahLst/>
            <a:cxnLst/>
            <a:rect r="r" b="b" t="t" l="l"/>
            <a:pathLst>
              <a:path h="3875906" w="3944942">
                <a:moveTo>
                  <a:pt x="0" y="0"/>
                </a:moveTo>
                <a:lnTo>
                  <a:pt x="3944943" y="0"/>
                </a:lnTo>
                <a:lnTo>
                  <a:pt x="3944943" y="3875905"/>
                </a:lnTo>
                <a:lnTo>
                  <a:pt x="0" y="3875905"/>
                </a:lnTo>
                <a:lnTo>
                  <a:pt x="0" y="0"/>
                </a:lnTo>
                <a:close/>
              </a:path>
            </a:pathLst>
          </a:custGeom>
          <a:blipFill>
            <a:blip r:embed="rId7"/>
            <a:stretch>
              <a:fillRect l="0" t="0" r="0" b="0"/>
            </a:stretch>
          </a:blipFill>
        </p:spPr>
      </p:sp>
      <p:sp>
        <p:nvSpPr>
          <p:cNvPr name="Freeform 21" id="21"/>
          <p:cNvSpPr/>
          <p:nvPr/>
        </p:nvSpPr>
        <p:spPr>
          <a:xfrm flipH="false" flipV="false" rot="0">
            <a:off x="14849089" y="1634428"/>
            <a:ext cx="1550120" cy="1431923"/>
          </a:xfrm>
          <a:custGeom>
            <a:avLst/>
            <a:gdLst/>
            <a:ahLst/>
            <a:cxnLst/>
            <a:rect r="r" b="b" t="t" l="l"/>
            <a:pathLst>
              <a:path h="1431923" w="1550120">
                <a:moveTo>
                  <a:pt x="0" y="0"/>
                </a:moveTo>
                <a:lnTo>
                  <a:pt x="1550120" y="0"/>
                </a:lnTo>
                <a:lnTo>
                  <a:pt x="1550120" y="1431923"/>
                </a:lnTo>
                <a:lnTo>
                  <a:pt x="0" y="14319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227332" y="1586799"/>
            <a:ext cx="12076178" cy="1685925"/>
          </a:xfrm>
          <a:prstGeom prst="rect">
            <a:avLst/>
          </a:prstGeom>
        </p:spPr>
        <p:txBody>
          <a:bodyPr anchor="t" rtlCol="false" tIns="0" lIns="0" bIns="0" rIns="0">
            <a:spAutoFit/>
          </a:bodyPr>
          <a:lstStyle/>
          <a:p>
            <a:pPr algn="ctr" marL="0" indent="0" lvl="0">
              <a:lnSpc>
                <a:spcPts val="13319"/>
              </a:lnSpc>
            </a:pPr>
            <a:r>
              <a:rPr lang="en-US" sz="11100" spc="499">
                <a:solidFill>
                  <a:srgbClr val="605048"/>
                </a:solidFill>
                <a:latin typeface="Carelia Bold"/>
              </a:rPr>
              <a:t>Fitness benefit</a:t>
            </a:r>
          </a:p>
        </p:txBody>
      </p:sp>
      <p:sp>
        <p:nvSpPr>
          <p:cNvPr name="TextBox 23" id="23"/>
          <p:cNvSpPr txBox="true"/>
          <p:nvPr/>
        </p:nvSpPr>
        <p:spPr>
          <a:xfrm rot="0">
            <a:off x="1303728" y="5009842"/>
            <a:ext cx="3521353" cy="767280"/>
          </a:xfrm>
          <a:prstGeom prst="rect">
            <a:avLst/>
          </a:prstGeom>
        </p:spPr>
        <p:txBody>
          <a:bodyPr anchor="t" rtlCol="false" tIns="0" lIns="0" bIns="0" rIns="0">
            <a:spAutoFit/>
          </a:bodyPr>
          <a:lstStyle/>
          <a:p>
            <a:pPr algn="ctr" marL="0" indent="0" lvl="0">
              <a:lnSpc>
                <a:spcPts val="3080"/>
              </a:lnSpc>
            </a:pPr>
            <a:r>
              <a:rPr lang="en-US" sz="2567" spc="56">
                <a:solidFill>
                  <a:srgbClr val="605048"/>
                </a:solidFill>
                <a:latin typeface="Carelia"/>
              </a:rPr>
              <a:t> CARDIOVASCULAR FITNESS</a:t>
            </a:r>
          </a:p>
        </p:txBody>
      </p:sp>
      <p:sp>
        <p:nvSpPr>
          <p:cNvPr name="TextBox 24" id="24"/>
          <p:cNvSpPr txBox="true"/>
          <p:nvPr/>
        </p:nvSpPr>
        <p:spPr>
          <a:xfrm rot="0">
            <a:off x="1741436" y="6229446"/>
            <a:ext cx="2971793" cy="2736516"/>
          </a:xfrm>
          <a:prstGeom prst="rect">
            <a:avLst/>
          </a:prstGeom>
        </p:spPr>
        <p:txBody>
          <a:bodyPr anchor="t" rtlCol="false" tIns="0" lIns="0" bIns="0" rIns="0">
            <a:spAutoFit/>
          </a:bodyPr>
          <a:lstStyle/>
          <a:p>
            <a:pPr algn="ctr">
              <a:lnSpc>
                <a:spcPts val="2468"/>
              </a:lnSpc>
            </a:pPr>
            <a:r>
              <a:rPr lang="en-US" sz="1763">
                <a:solidFill>
                  <a:srgbClr val="605048"/>
                </a:solidFill>
                <a:latin typeface="Glacial Indifference"/>
              </a:rPr>
              <a:t> Regular participation in Polka sa Nayon may contribute to better heart health and circulation since it involve rhythmic and energetic movements that elevates the participants heart rate which results in improved cardiovascular health</a:t>
            </a:r>
          </a:p>
        </p:txBody>
      </p:sp>
      <p:sp>
        <p:nvSpPr>
          <p:cNvPr name="TextBox 25" id="25"/>
          <p:cNvSpPr txBox="true"/>
          <p:nvPr/>
        </p:nvSpPr>
        <p:spPr>
          <a:xfrm rot="0">
            <a:off x="6026203" y="4997400"/>
            <a:ext cx="2331611" cy="8382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COGNITIVE BENIFITS</a:t>
            </a:r>
          </a:p>
        </p:txBody>
      </p:sp>
      <p:sp>
        <p:nvSpPr>
          <p:cNvPr name="TextBox 26" id="26"/>
          <p:cNvSpPr txBox="true"/>
          <p:nvPr/>
        </p:nvSpPr>
        <p:spPr>
          <a:xfrm rot="0">
            <a:off x="10014691" y="4969619"/>
            <a:ext cx="2331611" cy="8382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MUSCULAR ENDURANCE</a:t>
            </a:r>
          </a:p>
        </p:txBody>
      </p:sp>
      <p:sp>
        <p:nvSpPr>
          <p:cNvPr name="TextBox 27" id="27"/>
          <p:cNvSpPr txBox="true"/>
          <p:nvPr/>
        </p:nvSpPr>
        <p:spPr>
          <a:xfrm rot="0">
            <a:off x="14250723" y="4997400"/>
            <a:ext cx="2331611" cy="8382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 MENTAL HEALTH</a:t>
            </a:r>
          </a:p>
        </p:txBody>
      </p:sp>
      <p:sp>
        <p:nvSpPr>
          <p:cNvPr name="TextBox 28" id="28"/>
          <p:cNvSpPr txBox="true"/>
          <p:nvPr/>
        </p:nvSpPr>
        <p:spPr>
          <a:xfrm rot="0">
            <a:off x="5706112" y="6229446"/>
            <a:ext cx="2971793" cy="2431716"/>
          </a:xfrm>
          <a:prstGeom prst="rect">
            <a:avLst/>
          </a:prstGeom>
        </p:spPr>
        <p:txBody>
          <a:bodyPr anchor="t" rtlCol="false" tIns="0" lIns="0" bIns="0" rIns="0">
            <a:spAutoFit/>
          </a:bodyPr>
          <a:lstStyle/>
          <a:p>
            <a:pPr algn="ctr">
              <a:lnSpc>
                <a:spcPts val="2468"/>
              </a:lnSpc>
            </a:pPr>
            <a:r>
              <a:rPr lang="en-US" sz="1763">
                <a:solidFill>
                  <a:srgbClr val="605048"/>
                </a:solidFill>
                <a:latin typeface="Glacial Indifference"/>
              </a:rPr>
              <a:t>Since Polka sa Nayon has repetitive movements, it still has numerous steps that's needed to be remembered. In doing so, it improves ones cognitive functions such as memory concentration and coordination.</a:t>
            </a:r>
          </a:p>
        </p:txBody>
      </p:sp>
      <p:sp>
        <p:nvSpPr>
          <p:cNvPr name="TextBox 29" id="29"/>
          <p:cNvSpPr txBox="true"/>
          <p:nvPr/>
        </p:nvSpPr>
        <p:spPr>
          <a:xfrm rot="0">
            <a:off x="9670787" y="6229446"/>
            <a:ext cx="2971793" cy="2736516"/>
          </a:xfrm>
          <a:prstGeom prst="rect">
            <a:avLst/>
          </a:prstGeom>
        </p:spPr>
        <p:txBody>
          <a:bodyPr anchor="t" rtlCol="false" tIns="0" lIns="0" bIns="0" rIns="0">
            <a:spAutoFit/>
          </a:bodyPr>
          <a:lstStyle/>
          <a:p>
            <a:pPr algn="ctr">
              <a:lnSpc>
                <a:spcPts val="2468"/>
              </a:lnSpc>
            </a:pPr>
            <a:r>
              <a:rPr lang="en-US" sz="1763">
                <a:solidFill>
                  <a:srgbClr val="605048"/>
                </a:solidFill>
                <a:latin typeface="Glacial Indifference"/>
              </a:rPr>
              <a:t>There are many repetitive movements in Polka sa Nayon, which results in various muscle engagements. Over time, these movements contribute to muscular endurance by conditioning and strengthening the engaged muscles or muscle group.</a:t>
            </a:r>
          </a:p>
        </p:txBody>
      </p:sp>
      <p:sp>
        <p:nvSpPr>
          <p:cNvPr name="TextBox 30" id="30"/>
          <p:cNvSpPr txBox="true"/>
          <p:nvPr/>
        </p:nvSpPr>
        <p:spPr>
          <a:xfrm rot="0">
            <a:off x="13930632" y="6095784"/>
            <a:ext cx="2971793" cy="1822116"/>
          </a:xfrm>
          <a:prstGeom prst="rect">
            <a:avLst/>
          </a:prstGeom>
        </p:spPr>
        <p:txBody>
          <a:bodyPr anchor="t" rtlCol="false" tIns="0" lIns="0" bIns="0" rIns="0">
            <a:spAutoFit/>
          </a:bodyPr>
          <a:lstStyle/>
          <a:p>
            <a:pPr algn="ctr">
              <a:lnSpc>
                <a:spcPts val="2468"/>
              </a:lnSpc>
            </a:pPr>
            <a:r>
              <a:rPr lang="en-US" sz="1763">
                <a:solidFill>
                  <a:srgbClr val="605048"/>
                </a:solidFill>
                <a:latin typeface="Glacial Indifference"/>
              </a:rPr>
              <a:t> since polka sa nayon is typically performed by a male and female pair, this results in social interactions which may improve mental health and manage stress.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5"/>
            <a:stretch>
              <a:fillRect l="-35628" t="0" r="-33783" b="0"/>
            </a:stretch>
          </a:blipFill>
        </p:spPr>
      </p:sp>
      <p:sp>
        <p:nvSpPr>
          <p:cNvPr name="TextBox 7" id="7"/>
          <p:cNvSpPr txBox="true"/>
          <p:nvPr/>
        </p:nvSpPr>
        <p:spPr>
          <a:xfrm rot="0">
            <a:off x="1186064" y="4782660"/>
            <a:ext cx="6895762" cy="872997"/>
          </a:xfrm>
          <a:prstGeom prst="rect">
            <a:avLst/>
          </a:prstGeom>
        </p:spPr>
        <p:txBody>
          <a:bodyPr anchor="t" rtlCol="false" tIns="0" lIns="0" bIns="0" rIns="0">
            <a:spAutoFit/>
          </a:bodyPr>
          <a:lstStyle/>
          <a:p>
            <a:pPr algn="ctr">
              <a:lnSpc>
                <a:spcPts val="6565"/>
              </a:lnSpc>
            </a:pPr>
            <a:r>
              <a:rPr lang="en-US" sz="6699">
                <a:solidFill>
                  <a:srgbClr val="605048"/>
                </a:solidFill>
                <a:latin typeface="Carelia"/>
              </a:rPr>
              <a:t>Dietary goals</a:t>
            </a:r>
          </a:p>
        </p:txBody>
      </p:sp>
      <p:sp>
        <p:nvSpPr>
          <p:cNvPr name="TextBox 8" id="8"/>
          <p:cNvSpPr txBox="true"/>
          <p:nvPr/>
        </p:nvSpPr>
        <p:spPr>
          <a:xfrm rot="-316139">
            <a:off x="1505404" y="4961038"/>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691701">
            <a:off x="-1983934" y="2886816"/>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691701">
            <a:off x="8384373" y="-1327586"/>
            <a:ext cx="12070546" cy="83599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4741817">
            <a:off x="12972527" y="-2777875"/>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2" id="12"/>
          <p:cNvSpPr/>
          <p:nvPr/>
        </p:nvSpPr>
        <p:spPr>
          <a:xfrm flipH="false" flipV="false" rot="0">
            <a:off x="3114108" y="0"/>
            <a:ext cx="12668775" cy="11828173"/>
          </a:xfrm>
          <a:custGeom>
            <a:avLst/>
            <a:gdLst/>
            <a:ahLst/>
            <a:cxnLst/>
            <a:rect r="r" b="b" t="t" l="l"/>
            <a:pathLst>
              <a:path h="11828173" w="12668775">
                <a:moveTo>
                  <a:pt x="0" y="0"/>
                </a:moveTo>
                <a:lnTo>
                  <a:pt x="12668775" y="0"/>
                </a:lnTo>
                <a:lnTo>
                  <a:pt x="12668775" y="11828173"/>
                </a:lnTo>
                <a:lnTo>
                  <a:pt x="0" y="11828173"/>
                </a:lnTo>
                <a:lnTo>
                  <a:pt x="0" y="0"/>
                </a:lnTo>
                <a:close/>
              </a:path>
            </a:pathLst>
          </a:custGeom>
          <a:blipFill>
            <a:blip r:embed="rId7"/>
            <a:stretch>
              <a:fillRect l="-14889" t="0" r="-12161" b="0"/>
            </a:stretch>
          </a:blipFill>
        </p:spPr>
      </p:sp>
      <p:sp>
        <p:nvSpPr>
          <p:cNvPr name="TextBox 13" id="13"/>
          <p:cNvSpPr txBox="true"/>
          <p:nvPr/>
        </p:nvSpPr>
        <p:spPr>
          <a:xfrm rot="0">
            <a:off x="4183013" y="1111479"/>
            <a:ext cx="10666238" cy="1166499"/>
          </a:xfrm>
          <a:prstGeom prst="rect">
            <a:avLst/>
          </a:prstGeom>
        </p:spPr>
        <p:txBody>
          <a:bodyPr anchor="t" rtlCol="false" tIns="0" lIns="0" bIns="0" rIns="0">
            <a:spAutoFit/>
          </a:bodyPr>
          <a:lstStyle/>
          <a:p>
            <a:pPr algn="ctr" marL="0" indent="0" lvl="0">
              <a:lnSpc>
                <a:spcPts val="9040"/>
              </a:lnSpc>
            </a:pPr>
            <a:r>
              <a:rPr lang="en-US" sz="8000" spc="192">
                <a:solidFill>
                  <a:srgbClr val="605048"/>
                </a:solidFill>
                <a:latin typeface="Carelia Bold"/>
              </a:rPr>
              <a:t>Dietary Goals</a:t>
            </a:r>
          </a:p>
        </p:txBody>
      </p:sp>
      <p:sp>
        <p:nvSpPr>
          <p:cNvPr name="Freeform 14" id="14"/>
          <p:cNvSpPr/>
          <p:nvPr/>
        </p:nvSpPr>
        <p:spPr>
          <a:xfrm flipH="true" flipV="false" rot="-633198">
            <a:off x="15752509" y="7126918"/>
            <a:ext cx="3009155" cy="3761444"/>
          </a:xfrm>
          <a:custGeom>
            <a:avLst/>
            <a:gdLst/>
            <a:ahLst/>
            <a:cxnLst/>
            <a:rect r="r" b="b" t="t" l="l"/>
            <a:pathLst>
              <a:path h="3761444" w="3009155">
                <a:moveTo>
                  <a:pt x="3009155" y="0"/>
                </a:moveTo>
                <a:lnTo>
                  <a:pt x="0" y="0"/>
                </a:lnTo>
                <a:lnTo>
                  <a:pt x="0" y="3761444"/>
                </a:lnTo>
                <a:lnTo>
                  <a:pt x="3009155" y="3761444"/>
                </a:lnTo>
                <a:lnTo>
                  <a:pt x="3009155" y="0"/>
                </a:lnTo>
                <a:close/>
              </a:path>
            </a:pathLst>
          </a:custGeom>
          <a:blipFill>
            <a:blip r:embed="rId8"/>
            <a:stretch>
              <a:fillRect l="0" t="0" r="0" b="0"/>
            </a:stretch>
          </a:blipFill>
        </p:spPr>
      </p:sp>
      <p:sp>
        <p:nvSpPr>
          <p:cNvPr name="Freeform 15" id="15"/>
          <p:cNvSpPr/>
          <p:nvPr/>
        </p:nvSpPr>
        <p:spPr>
          <a:xfrm flipH="false" flipV="false" rot="1021146">
            <a:off x="-1913061" y="269171"/>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9"/>
            <a:stretch>
              <a:fillRect l="0" t="0" r="0" b="0"/>
            </a:stretch>
          </a:blipFill>
        </p:spPr>
      </p:sp>
      <p:grpSp>
        <p:nvGrpSpPr>
          <p:cNvPr name="Group 16" id="16"/>
          <p:cNvGrpSpPr>
            <a:grpSpLocks noChangeAspect="true"/>
          </p:cNvGrpSpPr>
          <p:nvPr/>
        </p:nvGrpSpPr>
        <p:grpSpPr>
          <a:xfrm rot="6201465">
            <a:off x="-1432278" y="5600302"/>
            <a:ext cx="4921956" cy="7315995"/>
            <a:chOff x="0" y="0"/>
            <a:chExt cx="3175000" cy="4719320"/>
          </a:xfrm>
        </p:grpSpPr>
        <p:sp>
          <p:nvSpPr>
            <p:cNvPr name="Freeform 17" id="1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8" id="1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9" id="19"/>
          <p:cNvSpPr/>
          <p:nvPr/>
        </p:nvSpPr>
        <p:spPr>
          <a:xfrm flipH="false" flipV="false" rot="0">
            <a:off x="14105460" y="6883167"/>
            <a:ext cx="3868354" cy="3439318"/>
          </a:xfrm>
          <a:custGeom>
            <a:avLst/>
            <a:gdLst/>
            <a:ahLst/>
            <a:cxnLst/>
            <a:rect r="r" b="b" t="t" l="l"/>
            <a:pathLst>
              <a:path h="3439318" w="3868354">
                <a:moveTo>
                  <a:pt x="0" y="0"/>
                </a:moveTo>
                <a:lnTo>
                  <a:pt x="3868354" y="0"/>
                </a:lnTo>
                <a:lnTo>
                  <a:pt x="3868354" y="3439318"/>
                </a:lnTo>
                <a:lnTo>
                  <a:pt x="0" y="34393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4484013" y="3463195"/>
            <a:ext cx="2558082" cy="3506470"/>
          </a:xfrm>
          <a:prstGeom prst="rect">
            <a:avLst/>
          </a:prstGeom>
        </p:spPr>
        <p:txBody>
          <a:bodyPr anchor="t" rtlCol="false" tIns="0" lIns="0" bIns="0" rIns="0">
            <a:spAutoFit/>
          </a:bodyPr>
          <a:lstStyle/>
          <a:p>
            <a:pPr>
              <a:lnSpc>
                <a:spcPts val="3080"/>
              </a:lnSpc>
            </a:pPr>
            <a:r>
              <a:rPr lang="en-US" sz="2200">
                <a:solidFill>
                  <a:srgbClr val="605048"/>
                </a:solidFill>
                <a:latin typeface="Glacial Indifference"/>
              </a:rPr>
              <a:t>Maintaining a balanced diet and staying hydrated would generally be beneficial to support your energy levels and overall well-being during the performance. </a:t>
            </a:r>
          </a:p>
        </p:txBody>
      </p:sp>
      <p:sp>
        <p:nvSpPr>
          <p:cNvPr name="TextBox 21" id="21"/>
          <p:cNvSpPr txBox="true"/>
          <p:nvPr/>
        </p:nvSpPr>
        <p:spPr>
          <a:xfrm rot="0">
            <a:off x="4484013" y="3048477"/>
            <a:ext cx="4408903" cy="943737"/>
          </a:xfrm>
          <a:prstGeom prst="rect">
            <a:avLst/>
          </a:prstGeom>
        </p:spPr>
        <p:txBody>
          <a:bodyPr anchor="t" rtlCol="false" tIns="0" lIns="0" bIns="0" rIns="0">
            <a:spAutoFit/>
          </a:bodyPr>
          <a:lstStyle/>
          <a:p>
            <a:pPr>
              <a:lnSpc>
                <a:spcPts val="3728"/>
              </a:lnSpc>
            </a:pPr>
            <a:r>
              <a:rPr lang="en-US" sz="3299" spc="79">
                <a:solidFill>
                  <a:srgbClr val="605048"/>
                </a:solidFill>
                <a:latin typeface="Carelia Bold"/>
              </a:rPr>
              <a:t>SUPPORT</a:t>
            </a:r>
          </a:p>
          <a:p>
            <a:pPr marL="0" indent="0" lvl="0">
              <a:lnSpc>
                <a:spcPts val="3728"/>
              </a:lnSpc>
            </a:pPr>
          </a:p>
        </p:txBody>
      </p:sp>
      <p:sp>
        <p:nvSpPr>
          <p:cNvPr name="TextBox 22" id="22"/>
          <p:cNvSpPr txBox="true"/>
          <p:nvPr/>
        </p:nvSpPr>
        <p:spPr>
          <a:xfrm rot="0">
            <a:off x="8413907" y="3033808"/>
            <a:ext cx="4265136" cy="477012"/>
          </a:xfrm>
          <a:prstGeom prst="rect">
            <a:avLst/>
          </a:prstGeom>
        </p:spPr>
        <p:txBody>
          <a:bodyPr anchor="t" rtlCol="false" tIns="0" lIns="0" bIns="0" rIns="0">
            <a:spAutoFit/>
          </a:bodyPr>
          <a:lstStyle/>
          <a:p>
            <a:pPr marL="0" indent="0" lvl="0">
              <a:lnSpc>
                <a:spcPts val="3728"/>
              </a:lnSpc>
            </a:pPr>
            <a:r>
              <a:rPr lang="en-US" sz="3299" spc="79">
                <a:solidFill>
                  <a:srgbClr val="605048"/>
                </a:solidFill>
                <a:latin typeface="Carelia Bold"/>
              </a:rPr>
              <a:t>FOCUS</a:t>
            </a:r>
          </a:p>
        </p:txBody>
      </p:sp>
      <p:sp>
        <p:nvSpPr>
          <p:cNvPr name="TextBox 23" id="23"/>
          <p:cNvSpPr txBox="true"/>
          <p:nvPr/>
        </p:nvSpPr>
        <p:spPr>
          <a:xfrm rot="0">
            <a:off x="8413907" y="3463195"/>
            <a:ext cx="2132568" cy="3115945"/>
          </a:xfrm>
          <a:prstGeom prst="rect">
            <a:avLst/>
          </a:prstGeom>
        </p:spPr>
        <p:txBody>
          <a:bodyPr anchor="t" rtlCol="false" tIns="0" lIns="0" bIns="0" rIns="0">
            <a:spAutoFit/>
          </a:bodyPr>
          <a:lstStyle/>
          <a:p>
            <a:pPr>
              <a:lnSpc>
                <a:spcPts val="3080"/>
              </a:lnSpc>
            </a:pPr>
            <a:r>
              <a:rPr lang="en-US" sz="2200">
                <a:solidFill>
                  <a:srgbClr val="605048"/>
                </a:solidFill>
                <a:latin typeface="Glacial Indifference"/>
              </a:rPr>
              <a:t>Focus on consuming a mix of carbohydrates, proteins, and healthy fats, along with plenty of fruits and vegetables. </a:t>
            </a:r>
          </a:p>
        </p:txBody>
      </p:sp>
      <p:sp>
        <p:nvSpPr>
          <p:cNvPr name="TextBox 24" id="24"/>
          <p:cNvSpPr txBox="true"/>
          <p:nvPr/>
        </p:nvSpPr>
        <p:spPr>
          <a:xfrm rot="0">
            <a:off x="11901009" y="3463195"/>
            <a:ext cx="2204451" cy="3115945"/>
          </a:xfrm>
          <a:prstGeom prst="rect">
            <a:avLst/>
          </a:prstGeom>
        </p:spPr>
        <p:txBody>
          <a:bodyPr anchor="t" rtlCol="false" tIns="0" lIns="0" bIns="0" rIns="0">
            <a:spAutoFit/>
          </a:bodyPr>
          <a:lstStyle/>
          <a:p>
            <a:pPr>
              <a:lnSpc>
                <a:spcPts val="3080"/>
              </a:lnSpc>
            </a:pPr>
            <a:r>
              <a:rPr lang="en-US" sz="2200">
                <a:solidFill>
                  <a:srgbClr val="605048"/>
                </a:solidFill>
                <a:latin typeface="Glacial Indifference"/>
              </a:rPr>
              <a:t>Remember to drink enough water to stay hydrated, especially if you're dancing for an extended period of time.</a:t>
            </a:r>
          </a:p>
        </p:txBody>
      </p:sp>
      <p:sp>
        <p:nvSpPr>
          <p:cNvPr name="TextBox 25" id="25"/>
          <p:cNvSpPr txBox="true"/>
          <p:nvPr/>
        </p:nvSpPr>
        <p:spPr>
          <a:xfrm rot="0">
            <a:off x="11901009" y="3033808"/>
            <a:ext cx="4265136" cy="477012"/>
          </a:xfrm>
          <a:prstGeom prst="rect">
            <a:avLst/>
          </a:prstGeom>
        </p:spPr>
        <p:txBody>
          <a:bodyPr anchor="t" rtlCol="false" tIns="0" lIns="0" bIns="0" rIns="0">
            <a:spAutoFit/>
          </a:bodyPr>
          <a:lstStyle/>
          <a:p>
            <a:pPr marL="0" indent="0" lvl="0">
              <a:lnSpc>
                <a:spcPts val="3728"/>
              </a:lnSpc>
            </a:pPr>
            <a:r>
              <a:rPr lang="en-US" sz="3299" spc="79">
                <a:solidFill>
                  <a:srgbClr val="605048"/>
                </a:solidFill>
                <a:latin typeface="Carelia Bold"/>
              </a:rPr>
              <a:t>REMEMBER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66666"/>
            </a:stretch>
          </a:blipFill>
        </p:spPr>
      </p:sp>
      <p:sp>
        <p:nvSpPr>
          <p:cNvPr name="AutoShape 3" id="3"/>
          <p:cNvSpPr/>
          <p:nvPr/>
        </p:nvSpPr>
        <p:spPr>
          <a:xfrm flipH="true">
            <a:off x="5165293" y="-1667173"/>
            <a:ext cx="24125" cy="4387576"/>
          </a:xfrm>
          <a:prstGeom prst="line">
            <a:avLst/>
          </a:prstGeom>
          <a:ln cap="flat" w="38100">
            <a:solidFill>
              <a:srgbClr val="796147"/>
            </a:solidFill>
            <a:prstDash val="solid"/>
            <a:headEnd type="none" len="sm" w="sm"/>
            <a:tailEnd type="none" len="sm" w="sm"/>
          </a:ln>
        </p:spPr>
      </p:sp>
      <p:sp>
        <p:nvSpPr>
          <p:cNvPr name="AutoShape 4" id="4"/>
          <p:cNvSpPr/>
          <p:nvPr/>
        </p:nvSpPr>
        <p:spPr>
          <a:xfrm flipH="true">
            <a:off x="5103069" y="7285542"/>
            <a:ext cx="24125" cy="4387576"/>
          </a:xfrm>
          <a:prstGeom prst="line">
            <a:avLst/>
          </a:prstGeom>
          <a:ln cap="flat" w="38100">
            <a:solidFill>
              <a:srgbClr val="796147"/>
            </a:solidFill>
            <a:prstDash val="solid"/>
            <a:headEnd type="none" len="sm" w="sm"/>
            <a:tailEnd type="none" len="sm" w="sm"/>
          </a:ln>
        </p:spPr>
      </p:sp>
      <p:sp>
        <p:nvSpPr>
          <p:cNvPr name="Freeform 5" id="5"/>
          <p:cNvSpPr/>
          <p:nvPr/>
        </p:nvSpPr>
        <p:spPr>
          <a:xfrm flipH="false" flipV="false" rot="0">
            <a:off x="9144000" y="1611810"/>
            <a:ext cx="12361322" cy="7063381"/>
          </a:xfrm>
          <a:custGeom>
            <a:avLst/>
            <a:gdLst/>
            <a:ahLst/>
            <a:cxnLst/>
            <a:rect r="r" b="b" t="t" l="l"/>
            <a:pathLst>
              <a:path h="7063381" w="12361322">
                <a:moveTo>
                  <a:pt x="0" y="0"/>
                </a:moveTo>
                <a:lnTo>
                  <a:pt x="12361322" y="0"/>
                </a:lnTo>
                <a:lnTo>
                  <a:pt x="12361322" y="7063380"/>
                </a:lnTo>
                <a:lnTo>
                  <a:pt x="0" y="7063380"/>
                </a:lnTo>
                <a:lnTo>
                  <a:pt x="0" y="0"/>
                </a:lnTo>
                <a:close/>
              </a:path>
            </a:pathLst>
          </a:custGeom>
          <a:blipFill>
            <a:blip r:embed="rId3"/>
            <a:stretch>
              <a:fillRect l="-4419" t="0" r="-4419" b="0"/>
            </a:stretch>
          </a:blipFill>
        </p:spPr>
      </p:sp>
      <p:sp>
        <p:nvSpPr>
          <p:cNvPr name="TextBox 6" id="6"/>
          <p:cNvSpPr txBox="true"/>
          <p:nvPr/>
        </p:nvSpPr>
        <p:spPr>
          <a:xfrm rot="0">
            <a:off x="1166173" y="2940735"/>
            <a:ext cx="8084590" cy="3811197"/>
          </a:xfrm>
          <a:prstGeom prst="rect">
            <a:avLst/>
          </a:prstGeom>
        </p:spPr>
        <p:txBody>
          <a:bodyPr anchor="t" rtlCol="false" tIns="0" lIns="0" bIns="0" rIns="0">
            <a:spAutoFit/>
          </a:bodyPr>
          <a:lstStyle/>
          <a:p>
            <a:pPr algn="ctr">
              <a:lnSpc>
                <a:spcPts val="15394"/>
              </a:lnSpc>
              <a:spcBef>
                <a:spcPct val="0"/>
              </a:spcBef>
            </a:pPr>
            <a:r>
              <a:rPr lang="en-US" sz="10995">
                <a:solidFill>
                  <a:srgbClr val="9B7266"/>
                </a:solidFill>
                <a:latin typeface="Black Mango Semi-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9339838" y="0"/>
            <a:ext cx="8948162" cy="10287000"/>
          </a:xfrm>
          <a:custGeom>
            <a:avLst/>
            <a:gdLst/>
            <a:ahLst/>
            <a:cxnLst/>
            <a:rect r="r" b="b" t="t" l="l"/>
            <a:pathLst>
              <a:path h="10287000" w="8948162">
                <a:moveTo>
                  <a:pt x="0" y="0"/>
                </a:moveTo>
                <a:lnTo>
                  <a:pt x="8948162" y="0"/>
                </a:lnTo>
                <a:lnTo>
                  <a:pt x="8948162" y="10287000"/>
                </a:lnTo>
                <a:lnTo>
                  <a:pt x="0" y="10287000"/>
                </a:lnTo>
                <a:lnTo>
                  <a:pt x="0" y="0"/>
                </a:lnTo>
                <a:close/>
              </a:path>
            </a:pathLst>
          </a:custGeom>
          <a:blipFill>
            <a:blip r:embed="rId5"/>
            <a:stretch>
              <a:fillRect l="-37732" t="0" r="-66644" b="0"/>
            </a:stretch>
          </a:blipFill>
        </p:spPr>
      </p:sp>
      <p:sp>
        <p:nvSpPr>
          <p:cNvPr name="TextBox 7" id="7"/>
          <p:cNvSpPr txBox="true"/>
          <p:nvPr/>
        </p:nvSpPr>
        <p:spPr>
          <a:xfrm rot="0">
            <a:off x="1614004" y="4678672"/>
            <a:ext cx="6583037" cy="872997"/>
          </a:xfrm>
          <a:prstGeom prst="rect">
            <a:avLst/>
          </a:prstGeom>
        </p:spPr>
        <p:txBody>
          <a:bodyPr anchor="t" rtlCol="false" tIns="0" lIns="0" bIns="0" rIns="0">
            <a:spAutoFit/>
          </a:bodyPr>
          <a:lstStyle/>
          <a:p>
            <a:pPr>
              <a:lnSpc>
                <a:spcPts val="6565"/>
              </a:lnSpc>
            </a:pPr>
            <a:r>
              <a:rPr lang="en-US" sz="6699">
                <a:solidFill>
                  <a:srgbClr val="605048"/>
                </a:solidFill>
                <a:latin typeface="Carelia"/>
              </a:rPr>
              <a:t>Characteristics</a:t>
            </a:r>
          </a:p>
        </p:txBody>
      </p:sp>
      <p:sp>
        <p:nvSpPr>
          <p:cNvPr name="TextBox 8" id="8"/>
          <p:cNvSpPr txBox="true"/>
          <p:nvPr/>
        </p:nvSpPr>
        <p:spPr>
          <a:xfrm rot="-316139">
            <a:off x="1641418" y="4857050"/>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1028700" y="2852467"/>
            <a:ext cx="8948162" cy="4328760"/>
          </a:xfrm>
          <a:custGeom>
            <a:avLst/>
            <a:gdLst/>
            <a:ahLst/>
            <a:cxnLst/>
            <a:rect r="r" b="b" t="t" l="l"/>
            <a:pathLst>
              <a:path h="4328760" w="8948162">
                <a:moveTo>
                  <a:pt x="0" y="0"/>
                </a:moveTo>
                <a:lnTo>
                  <a:pt x="8948162" y="0"/>
                </a:lnTo>
                <a:lnTo>
                  <a:pt x="8948162" y="4328760"/>
                </a:lnTo>
                <a:lnTo>
                  <a:pt x="0" y="4328760"/>
                </a:lnTo>
                <a:lnTo>
                  <a:pt x="0" y="0"/>
                </a:lnTo>
                <a:close/>
              </a:path>
            </a:pathLst>
          </a:custGeom>
          <a:blipFill>
            <a:blip r:embed="rId5"/>
            <a:stretch>
              <a:fillRect l="-37732" t="-53612" r="-66644" b="-84030"/>
            </a:stretch>
          </a:blipFill>
        </p:spPr>
      </p:sp>
      <p:sp>
        <p:nvSpPr>
          <p:cNvPr name="Freeform 7" id="7"/>
          <p:cNvSpPr/>
          <p:nvPr/>
        </p:nvSpPr>
        <p:spPr>
          <a:xfrm flipH="false" flipV="false" rot="0">
            <a:off x="9976862" y="2852467"/>
            <a:ext cx="7948156" cy="4328760"/>
          </a:xfrm>
          <a:custGeom>
            <a:avLst/>
            <a:gdLst/>
            <a:ahLst/>
            <a:cxnLst/>
            <a:rect r="r" b="b" t="t" l="l"/>
            <a:pathLst>
              <a:path h="4328760" w="7948156">
                <a:moveTo>
                  <a:pt x="0" y="0"/>
                </a:moveTo>
                <a:lnTo>
                  <a:pt x="7948156" y="0"/>
                </a:lnTo>
                <a:lnTo>
                  <a:pt x="7948156" y="4328760"/>
                </a:lnTo>
                <a:lnTo>
                  <a:pt x="0" y="4328760"/>
                </a:lnTo>
                <a:lnTo>
                  <a:pt x="0" y="0"/>
                </a:lnTo>
                <a:close/>
              </a:path>
            </a:pathLst>
          </a:custGeom>
          <a:blipFill>
            <a:blip r:embed="rId6"/>
            <a:stretch>
              <a:fillRect l="0" t="0" r="-15936" b="-41777"/>
            </a:stretch>
          </a:blipFill>
        </p:spPr>
      </p:sp>
      <p:sp>
        <p:nvSpPr>
          <p:cNvPr name="TextBox 8" id="8"/>
          <p:cNvSpPr txBox="true"/>
          <p:nvPr/>
        </p:nvSpPr>
        <p:spPr>
          <a:xfrm rot="0">
            <a:off x="1028700" y="1171575"/>
            <a:ext cx="6583037" cy="872997"/>
          </a:xfrm>
          <a:prstGeom prst="rect">
            <a:avLst/>
          </a:prstGeom>
        </p:spPr>
        <p:txBody>
          <a:bodyPr anchor="t" rtlCol="false" tIns="0" lIns="0" bIns="0" rIns="0">
            <a:spAutoFit/>
          </a:bodyPr>
          <a:lstStyle/>
          <a:p>
            <a:pPr>
              <a:lnSpc>
                <a:spcPts val="6565"/>
              </a:lnSpc>
            </a:pPr>
            <a:r>
              <a:rPr lang="en-US" sz="6699">
                <a:solidFill>
                  <a:srgbClr val="605048"/>
                </a:solidFill>
                <a:latin typeface="Carelia"/>
              </a:rPr>
              <a:t>Origin</a:t>
            </a:r>
          </a:p>
        </p:txBody>
      </p:sp>
      <p:sp>
        <p:nvSpPr>
          <p:cNvPr name="TextBox 9" id="9"/>
          <p:cNvSpPr txBox="true"/>
          <p:nvPr/>
        </p:nvSpPr>
        <p:spPr>
          <a:xfrm rot="-316139">
            <a:off x="-178327" y="1251198"/>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
        <p:nvSpPr>
          <p:cNvPr name="TextBox 10" id="10"/>
          <p:cNvSpPr txBox="true"/>
          <p:nvPr/>
        </p:nvSpPr>
        <p:spPr>
          <a:xfrm rot="0">
            <a:off x="1028700" y="7335373"/>
            <a:ext cx="15570908" cy="2600325"/>
          </a:xfrm>
          <a:prstGeom prst="rect">
            <a:avLst/>
          </a:prstGeom>
        </p:spPr>
        <p:txBody>
          <a:bodyPr anchor="t" rtlCol="false" tIns="0" lIns="0" bIns="0" rIns="0">
            <a:spAutoFit/>
          </a:bodyPr>
          <a:lstStyle/>
          <a:p>
            <a:pPr>
              <a:lnSpc>
                <a:spcPts val="4199"/>
              </a:lnSpc>
            </a:pPr>
            <a:r>
              <a:rPr lang="en-US" sz="2999">
                <a:solidFill>
                  <a:srgbClr val="605048"/>
                </a:solidFill>
                <a:latin typeface="Glacial Indifference Bold"/>
              </a:rPr>
              <a:t>Polka sa Nayon </a:t>
            </a:r>
            <a:r>
              <a:rPr lang="en-US" sz="2999">
                <a:solidFill>
                  <a:srgbClr val="605048"/>
                </a:solidFill>
                <a:latin typeface="Glacial Indifference"/>
              </a:rPr>
              <a:t>is a traditional Filipino folk dance that is performed during cultural events and celebrations. Polka sa Nayon is a reflection of the rural and joyful aspects of the Filipino life. It is characterized as lively and energetic often accompanied by music that is played on the Filipino traditional instruments. But the true origins of the Polka Dance can be traced back to European roots.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810881" y="594664"/>
            <a:ext cx="10666238" cy="1532510"/>
          </a:xfrm>
          <a:prstGeom prst="rect">
            <a:avLst/>
          </a:prstGeom>
        </p:spPr>
        <p:txBody>
          <a:bodyPr anchor="t" rtlCol="false" tIns="0" lIns="0" bIns="0" rIns="0">
            <a:spAutoFit/>
          </a:bodyPr>
          <a:lstStyle/>
          <a:p>
            <a:pPr algn="ctr" marL="0" indent="0" lvl="0">
              <a:lnSpc>
                <a:spcPts val="11978"/>
              </a:lnSpc>
            </a:pPr>
            <a:r>
              <a:rPr lang="en-US" sz="10600" spc="254">
                <a:solidFill>
                  <a:srgbClr val="605048"/>
                </a:solidFill>
                <a:latin typeface="Carelia Bold"/>
              </a:rPr>
              <a:t>Characteristics</a:t>
            </a:r>
          </a:p>
        </p:txBody>
      </p:sp>
      <p:sp>
        <p:nvSpPr>
          <p:cNvPr name="Freeform 4" id="4"/>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5" id="5"/>
          <p:cNvGrpSpPr>
            <a:grpSpLocks noChangeAspect="true"/>
          </p:cNvGrpSpPr>
          <p:nvPr/>
        </p:nvGrpSpPr>
        <p:grpSpPr>
          <a:xfrm rot="-9710503">
            <a:off x="-3793871" y="8643049"/>
            <a:ext cx="10902197" cy="7550781"/>
            <a:chOff x="0" y="0"/>
            <a:chExt cx="3429000" cy="2374900"/>
          </a:xfrm>
        </p:grpSpPr>
        <p:sp>
          <p:nvSpPr>
            <p:cNvPr name="Freeform 6" id="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7" id="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8" id="8"/>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9" id="9"/>
          <p:cNvGrpSpPr>
            <a:grpSpLocks noChangeAspect="true"/>
          </p:cNvGrpSpPr>
          <p:nvPr/>
        </p:nvGrpSpPr>
        <p:grpSpPr>
          <a:xfrm rot="-9144829">
            <a:off x="14174942" y="-4664222"/>
            <a:ext cx="10902197" cy="7550781"/>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2" id="12"/>
          <p:cNvSpPr/>
          <p:nvPr/>
        </p:nvSpPr>
        <p:spPr>
          <a:xfrm flipH="false" flipV="false" rot="-6875550">
            <a:off x="-7438727" y="5597915"/>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sp>
        <p:nvSpPr>
          <p:cNvPr name="Freeform 13" id="13"/>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4" id="14"/>
          <p:cNvSpPr txBox="true"/>
          <p:nvPr/>
        </p:nvSpPr>
        <p:spPr>
          <a:xfrm rot="0">
            <a:off x="3482096" y="4544820"/>
            <a:ext cx="4743116" cy="3919220"/>
          </a:xfrm>
          <a:prstGeom prst="rect">
            <a:avLst/>
          </a:prstGeom>
        </p:spPr>
        <p:txBody>
          <a:bodyPr anchor="t" rtlCol="false" tIns="0" lIns="0" bIns="0" rIns="0">
            <a:spAutoFit/>
          </a:bodyPr>
          <a:lstStyle/>
          <a:p>
            <a:pPr algn="ctr">
              <a:lnSpc>
                <a:spcPts val="4479"/>
              </a:lnSpc>
            </a:pPr>
            <a:r>
              <a:rPr lang="en-US" sz="3199">
                <a:solidFill>
                  <a:srgbClr val="605048"/>
                </a:solidFill>
                <a:latin typeface="Glacial Indifference"/>
              </a:rPr>
              <a:t>"Polka sa Nayon" is known for its lively and upbeat rhythm. It features a brisk tempo that encourages dancers to move energetically and engage in lively footwork.</a:t>
            </a:r>
          </a:p>
        </p:txBody>
      </p:sp>
      <p:sp>
        <p:nvSpPr>
          <p:cNvPr name="TextBox 15" id="15"/>
          <p:cNvSpPr txBox="true"/>
          <p:nvPr/>
        </p:nvSpPr>
        <p:spPr>
          <a:xfrm rot="0">
            <a:off x="2991876" y="3396361"/>
            <a:ext cx="5723557" cy="957959"/>
          </a:xfrm>
          <a:prstGeom prst="rect">
            <a:avLst/>
          </a:prstGeom>
        </p:spPr>
        <p:txBody>
          <a:bodyPr anchor="t" rtlCol="false" tIns="0" lIns="0" bIns="0" rIns="0">
            <a:spAutoFit/>
          </a:bodyPr>
          <a:lstStyle/>
          <a:p>
            <a:pPr algn="ctr">
              <a:lnSpc>
                <a:spcPts val="3571"/>
              </a:lnSpc>
            </a:pPr>
            <a:r>
              <a:rPr lang="en-US" sz="4699" spc="126">
                <a:solidFill>
                  <a:srgbClr val="605048"/>
                </a:solidFill>
                <a:latin typeface="Carelia"/>
              </a:rPr>
              <a:t>Rhythmic and Lively</a:t>
            </a:r>
          </a:p>
        </p:txBody>
      </p:sp>
      <p:sp>
        <p:nvSpPr>
          <p:cNvPr name="TextBox 16" id="16"/>
          <p:cNvSpPr txBox="true"/>
          <p:nvPr/>
        </p:nvSpPr>
        <p:spPr>
          <a:xfrm rot="0">
            <a:off x="9721293" y="3377311"/>
            <a:ext cx="4699367" cy="468883"/>
          </a:xfrm>
          <a:prstGeom prst="rect">
            <a:avLst/>
          </a:prstGeom>
        </p:spPr>
        <p:txBody>
          <a:bodyPr anchor="t" rtlCol="false" tIns="0" lIns="0" bIns="0" rIns="0">
            <a:spAutoFit/>
          </a:bodyPr>
          <a:lstStyle/>
          <a:p>
            <a:pPr algn="ctr">
              <a:lnSpc>
                <a:spcPts val="3267"/>
              </a:lnSpc>
            </a:pPr>
            <a:r>
              <a:rPr lang="en-US" sz="4299" spc="116">
                <a:solidFill>
                  <a:srgbClr val="605048"/>
                </a:solidFill>
                <a:latin typeface="Carelia"/>
              </a:rPr>
              <a:t>Partner Dance</a:t>
            </a:r>
          </a:p>
        </p:txBody>
      </p:sp>
      <p:sp>
        <p:nvSpPr>
          <p:cNvPr name="TextBox 17" id="17"/>
          <p:cNvSpPr txBox="true"/>
          <p:nvPr/>
        </p:nvSpPr>
        <p:spPr>
          <a:xfrm rot="0">
            <a:off x="9721293" y="4046219"/>
            <a:ext cx="4743116" cy="4612640"/>
          </a:xfrm>
          <a:prstGeom prst="rect">
            <a:avLst/>
          </a:prstGeom>
        </p:spPr>
        <p:txBody>
          <a:bodyPr anchor="t" rtlCol="false" tIns="0" lIns="0" bIns="0" rIns="0">
            <a:spAutoFit/>
          </a:bodyPr>
          <a:lstStyle/>
          <a:p>
            <a:pPr algn="ctr">
              <a:lnSpc>
                <a:spcPts val="4059"/>
              </a:lnSpc>
            </a:pPr>
            <a:r>
              <a:rPr lang="en-US" sz="2899">
                <a:solidFill>
                  <a:srgbClr val="605048"/>
                </a:solidFill>
                <a:latin typeface="Glacial Indifference"/>
              </a:rPr>
              <a:t>The dance is typically performed by a male and female pair. The dancers hold each other's hands or wrists and move in coordinated steps and patterns. The interaction between the partners is an important aspect of the dance.</a:t>
            </a:r>
          </a:p>
        </p:txBody>
      </p:sp>
      <p:sp>
        <p:nvSpPr>
          <p:cNvPr name="TextBox 18" id="18"/>
          <p:cNvSpPr txBox="true"/>
          <p:nvPr/>
        </p:nvSpPr>
        <p:spPr>
          <a:xfrm rot="-316139">
            <a:off x="5599602" y="1436096"/>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810881" y="594664"/>
            <a:ext cx="10666238" cy="1532510"/>
          </a:xfrm>
          <a:prstGeom prst="rect">
            <a:avLst/>
          </a:prstGeom>
        </p:spPr>
        <p:txBody>
          <a:bodyPr anchor="t" rtlCol="false" tIns="0" lIns="0" bIns="0" rIns="0">
            <a:spAutoFit/>
          </a:bodyPr>
          <a:lstStyle/>
          <a:p>
            <a:pPr algn="ctr" marL="0" indent="0" lvl="0">
              <a:lnSpc>
                <a:spcPts val="11978"/>
              </a:lnSpc>
            </a:pPr>
            <a:r>
              <a:rPr lang="en-US" sz="10600" spc="254">
                <a:solidFill>
                  <a:srgbClr val="605048"/>
                </a:solidFill>
                <a:latin typeface="Carelia Bold"/>
              </a:rPr>
              <a:t>Characteristics</a:t>
            </a:r>
          </a:p>
        </p:txBody>
      </p:sp>
      <p:sp>
        <p:nvSpPr>
          <p:cNvPr name="TextBox 4" id="4"/>
          <p:cNvSpPr txBox="true"/>
          <p:nvPr/>
        </p:nvSpPr>
        <p:spPr>
          <a:xfrm rot="0">
            <a:off x="3290980" y="4264432"/>
            <a:ext cx="5125350" cy="4481195"/>
          </a:xfrm>
          <a:prstGeom prst="rect">
            <a:avLst/>
          </a:prstGeom>
        </p:spPr>
        <p:txBody>
          <a:bodyPr anchor="t" rtlCol="false" tIns="0" lIns="0" bIns="0" rIns="0">
            <a:spAutoFit/>
          </a:bodyPr>
          <a:lstStyle/>
          <a:p>
            <a:pPr algn="ctr">
              <a:lnSpc>
                <a:spcPts val="4479"/>
              </a:lnSpc>
            </a:pPr>
            <a:r>
              <a:rPr lang="en-US" sz="3199">
                <a:solidFill>
                  <a:srgbClr val="605048"/>
                </a:solidFill>
                <a:latin typeface="Glacial Indifference"/>
              </a:rPr>
              <a:t>The footwork in "Polka sa Nayon" is usually uncomplicated, involving simple steps and lively hops or skips. This simplicity allows a wider range of people to participate and enjoy the dance</a:t>
            </a:r>
          </a:p>
        </p:txBody>
      </p:sp>
      <p:sp>
        <p:nvSpPr>
          <p:cNvPr name="TextBox 5" id="5"/>
          <p:cNvSpPr txBox="true"/>
          <p:nvPr/>
        </p:nvSpPr>
        <p:spPr>
          <a:xfrm rot="0">
            <a:off x="2991876" y="3299261"/>
            <a:ext cx="5723557" cy="957959"/>
          </a:xfrm>
          <a:prstGeom prst="rect">
            <a:avLst/>
          </a:prstGeom>
        </p:spPr>
        <p:txBody>
          <a:bodyPr anchor="t" rtlCol="false" tIns="0" lIns="0" bIns="0" rIns="0">
            <a:spAutoFit/>
          </a:bodyPr>
          <a:lstStyle/>
          <a:p>
            <a:pPr algn="ctr">
              <a:lnSpc>
                <a:spcPts val="3571"/>
              </a:lnSpc>
            </a:pPr>
            <a:r>
              <a:rPr lang="en-US" sz="4699" spc="126">
                <a:solidFill>
                  <a:srgbClr val="605048"/>
                </a:solidFill>
                <a:latin typeface="Carelia"/>
              </a:rPr>
              <a:t>Simple </a:t>
            </a:r>
          </a:p>
          <a:p>
            <a:pPr algn="ctr">
              <a:lnSpc>
                <a:spcPts val="3571"/>
              </a:lnSpc>
            </a:pPr>
            <a:r>
              <a:rPr lang="en-US" sz="4699" spc="126">
                <a:solidFill>
                  <a:srgbClr val="605048"/>
                </a:solidFill>
                <a:latin typeface="Carelia"/>
              </a:rPr>
              <a:t>Footwork</a:t>
            </a:r>
          </a:p>
        </p:txBody>
      </p:sp>
      <p:sp>
        <p:nvSpPr>
          <p:cNvPr name="TextBox 6" id="6"/>
          <p:cNvSpPr txBox="true"/>
          <p:nvPr/>
        </p:nvSpPr>
        <p:spPr>
          <a:xfrm rot="0">
            <a:off x="9721293" y="3339012"/>
            <a:ext cx="4699367" cy="878458"/>
          </a:xfrm>
          <a:prstGeom prst="rect">
            <a:avLst/>
          </a:prstGeom>
        </p:spPr>
        <p:txBody>
          <a:bodyPr anchor="t" rtlCol="false" tIns="0" lIns="0" bIns="0" rIns="0">
            <a:spAutoFit/>
          </a:bodyPr>
          <a:lstStyle/>
          <a:p>
            <a:pPr algn="ctr">
              <a:lnSpc>
                <a:spcPts val="3267"/>
              </a:lnSpc>
            </a:pPr>
            <a:r>
              <a:rPr lang="en-US" sz="4299" spc="116">
                <a:solidFill>
                  <a:srgbClr val="605048"/>
                </a:solidFill>
                <a:latin typeface="Carelia"/>
              </a:rPr>
              <a:t>Traditional Costumes</a:t>
            </a:r>
          </a:p>
        </p:txBody>
      </p:sp>
      <p:sp>
        <p:nvSpPr>
          <p:cNvPr name="Freeform 7" id="7"/>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8" id="8"/>
          <p:cNvGrpSpPr>
            <a:grpSpLocks noChangeAspect="true"/>
          </p:cNvGrpSpPr>
          <p:nvPr/>
        </p:nvGrpSpPr>
        <p:grpSpPr>
          <a:xfrm rot="-9710503">
            <a:off x="-3793871" y="8643049"/>
            <a:ext cx="10902197" cy="7550781"/>
            <a:chOff x="0" y="0"/>
            <a:chExt cx="3429000" cy="2374900"/>
          </a:xfrm>
        </p:grpSpPr>
        <p:sp>
          <p:nvSpPr>
            <p:cNvPr name="Freeform 9" id="9"/>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0" id="10"/>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1" id="11"/>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12" id="12"/>
          <p:cNvGrpSpPr>
            <a:grpSpLocks noChangeAspect="true"/>
          </p:cNvGrpSpPr>
          <p:nvPr/>
        </p:nvGrpSpPr>
        <p:grpSpPr>
          <a:xfrm rot="-9144829">
            <a:off x="14174942" y="-4664222"/>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5" id="15"/>
          <p:cNvSpPr/>
          <p:nvPr/>
        </p:nvSpPr>
        <p:spPr>
          <a:xfrm flipH="false" flipV="false" rot="-6875550">
            <a:off x="-7438727" y="5597915"/>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sp>
        <p:nvSpPr>
          <p:cNvPr name="Freeform 16" id="16"/>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7" id="17"/>
          <p:cNvSpPr txBox="true"/>
          <p:nvPr/>
        </p:nvSpPr>
        <p:spPr>
          <a:xfrm rot="0">
            <a:off x="9721293" y="4273957"/>
            <a:ext cx="4743116" cy="3583940"/>
          </a:xfrm>
          <a:prstGeom prst="rect">
            <a:avLst/>
          </a:prstGeom>
        </p:spPr>
        <p:txBody>
          <a:bodyPr anchor="t" rtlCol="false" tIns="0" lIns="0" bIns="0" rIns="0">
            <a:spAutoFit/>
          </a:bodyPr>
          <a:lstStyle/>
          <a:p>
            <a:pPr algn="ctr">
              <a:lnSpc>
                <a:spcPts val="4059"/>
              </a:lnSpc>
            </a:pPr>
            <a:r>
              <a:rPr lang="en-US" sz="2899">
                <a:solidFill>
                  <a:srgbClr val="605048"/>
                </a:solidFill>
                <a:latin typeface="Glacial Indifference"/>
              </a:rPr>
              <a:t>Dancers often wear traditional Filipino attire, such as baro't saya for women and barong Tagalog for men. These colorful and elegant costumes add to the visual appeal of the dance.</a:t>
            </a:r>
          </a:p>
        </p:txBody>
      </p:sp>
      <p:sp>
        <p:nvSpPr>
          <p:cNvPr name="TextBox 18" id="18"/>
          <p:cNvSpPr txBox="true"/>
          <p:nvPr/>
        </p:nvSpPr>
        <p:spPr>
          <a:xfrm rot="-316139">
            <a:off x="5599602" y="1436096"/>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810881" y="594664"/>
            <a:ext cx="10666238" cy="1532510"/>
          </a:xfrm>
          <a:prstGeom prst="rect">
            <a:avLst/>
          </a:prstGeom>
        </p:spPr>
        <p:txBody>
          <a:bodyPr anchor="t" rtlCol="false" tIns="0" lIns="0" bIns="0" rIns="0">
            <a:spAutoFit/>
          </a:bodyPr>
          <a:lstStyle/>
          <a:p>
            <a:pPr algn="ctr" marL="0" indent="0" lvl="0">
              <a:lnSpc>
                <a:spcPts val="11978"/>
              </a:lnSpc>
            </a:pPr>
            <a:r>
              <a:rPr lang="en-US" sz="10600" spc="254">
                <a:solidFill>
                  <a:srgbClr val="605048"/>
                </a:solidFill>
                <a:latin typeface="Carelia Bold"/>
              </a:rPr>
              <a:t>Characteristics</a:t>
            </a:r>
          </a:p>
        </p:txBody>
      </p:sp>
      <p:sp>
        <p:nvSpPr>
          <p:cNvPr name="TextBox 4" id="4"/>
          <p:cNvSpPr txBox="true"/>
          <p:nvPr/>
        </p:nvSpPr>
        <p:spPr>
          <a:xfrm rot="0">
            <a:off x="6165468" y="4207282"/>
            <a:ext cx="5125350" cy="4481195"/>
          </a:xfrm>
          <a:prstGeom prst="rect">
            <a:avLst/>
          </a:prstGeom>
        </p:spPr>
        <p:txBody>
          <a:bodyPr anchor="t" rtlCol="false" tIns="0" lIns="0" bIns="0" rIns="0">
            <a:spAutoFit/>
          </a:bodyPr>
          <a:lstStyle/>
          <a:p>
            <a:pPr algn="ctr">
              <a:lnSpc>
                <a:spcPts val="4479"/>
              </a:lnSpc>
            </a:pPr>
            <a:r>
              <a:rPr lang="en-US" sz="3199">
                <a:solidFill>
                  <a:srgbClr val="605048"/>
                </a:solidFill>
                <a:latin typeface="Glacial Indifference"/>
              </a:rPr>
              <a:t>Polka sa Nayon represents the cultural identity of the specific regions and communities within the Philippines. It incorporates music, dance steps, and attire that reflects local tradition. </a:t>
            </a:r>
          </a:p>
        </p:txBody>
      </p:sp>
      <p:sp>
        <p:nvSpPr>
          <p:cNvPr name="TextBox 5" id="5"/>
          <p:cNvSpPr txBox="true"/>
          <p:nvPr/>
        </p:nvSpPr>
        <p:spPr>
          <a:xfrm rot="0">
            <a:off x="5866364" y="3138635"/>
            <a:ext cx="5723557" cy="957959"/>
          </a:xfrm>
          <a:prstGeom prst="rect">
            <a:avLst/>
          </a:prstGeom>
        </p:spPr>
        <p:txBody>
          <a:bodyPr anchor="t" rtlCol="false" tIns="0" lIns="0" bIns="0" rIns="0">
            <a:spAutoFit/>
          </a:bodyPr>
          <a:lstStyle/>
          <a:p>
            <a:pPr algn="ctr">
              <a:lnSpc>
                <a:spcPts val="3571"/>
              </a:lnSpc>
            </a:pPr>
            <a:r>
              <a:rPr lang="en-US" sz="4699" spc="126">
                <a:solidFill>
                  <a:srgbClr val="605048"/>
                </a:solidFill>
                <a:latin typeface="Carelia"/>
              </a:rPr>
              <a:t>Cultural Representation</a:t>
            </a:r>
          </a:p>
        </p:txBody>
      </p:sp>
      <p:sp>
        <p:nvSpPr>
          <p:cNvPr name="Freeform 6" id="6"/>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7" id="7"/>
          <p:cNvGrpSpPr>
            <a:grpSpLocks noChangeAspect="true"/>
          </p:cNvGrpSpPr>
          <p:nvPr/>
        </p:nvGrpSpPr>
        <p:grpSpPr>
          <a:xfrm rot="-9710503">
            <a:off x="-3793871" y="8643049"/>
            <a:ext cx="10902197" cy="7550781"/>
            <a:chOff x="0" y="0"/>
            <a:chExt cx="3429000" cy="2374900"/>
          </a:xfrm>
        </p:grpSpPr>
        <p:sp>
          <p:nvSpPr>
            <p:cNvPr name="Freeform 8" id="8"/>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9" id="9"/>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0" id="10"/>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11" id="11"/>
          <p:cNvGrpSpPr>
            <a:grpSpLocks noChangeAspect="true"/>
          </p:cNvGrpSpPr>
          <p:nvPr/>
        </p:nvGrpSpPr>
        <p:grpSpPr>
          <a:xfrm rot="-9144829">
            <a:off x="14174942" y="-4664222"/>
            <a:ext cx="10902197" cy="7550781"/>
            <a:chOff x="0" y="0"/>
            <a:chExt cx="3429000" cy="2374900"/>
          </a:xfrm>
        </p:grpSpPr>
        <p:sp>
          <p:nvSpPr>
            <p:cNvPr name="Freeform 12" id="12"/>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3" id="13"/>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4" id="14"/>
          <p:cNvSpPr/>
          <p:nvPr/>
        </p:nvSpPr>
        <p:spPr>
          <a:xfrm flipH="false" flipV="false" rot="-6875550">
            <a:off x="-7438727" y="5597915"/>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sp>
        <p:nvSpPr>
          <p:cNvPr name="Freeform 15" id="15"/>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6" id="16"/>
          <p:cNvSpPr txBox="true"/>
          <p:nvPr/>
        </p:nvSpPr>
        <p:spPr>
          <a:xfrm rot="-316139">
            <a:off x="5599602" y="1436096"/>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10542254" y="-5638140"/>
            <a:ext cx="7745746" cy="19456484"/>
          </a:xfrm>
          <a:custGeom>
            <a:avLst/>
            <a:gdLst/>
            <a:ahLst/>
            <a:cxnLst/>
            <a:rect r="r" b="b" t="t" l="l"/>
            <a:pathLst>
              <a:path h="19456484" w="7745746">
                <a:moveTo>
                  <a:pt x="0" y="0"/>
                </a:moveTo>
                <a:lnTo>
                  <a:pt x="7745746" y="0"/>
                </a:lnTo>
                <a:lnTo>
                  <a:pt x="7745746" y="19456483"/>
                </a:lnTo>
                <a:lnTo>
                  <a:pt x="0" y="19456483"/>
                </a:lnTo>
                <a:lnTo>
                  <a:pt x="0" y="0"/>
                </a:lnTo>
                <a:close/>
              </a:path>
            </a:pathLst>
          </a:custGeom>
          <a:blipFill>
            <a:blip r:embed="rId5"/>
            <a:stretch>
              <a:fillRect l="-73310" t="0" r="-77878" b="0"/>
            </a:stretch>
          </a:blipFill>
        </p:spPr>
      </p:sp>
      <p:sp>
        <p:nvSpPr>
          <p:cNvPr name="TextBox 7" id="7"/>
          <p:cNvSpPr txBox="true"/>
          <p:nvPr/>
        </p:nvSpPr>
        <p:spPr>
          <a:xfrm rot="0">
            <a:off x="1614004" y="4678672"/>
            <a:ext cx="6895762" cy="872997"/>
          </a:xfrm>
          <a:prstGeom prst="rect">
            <a:avLst/>
          </a:prstGeom>
        </p:spPr>
        <p:txBody>
          <a:bodyPr anchor="t" rtlCol="false" tIns="0" lIns="0" bIns="0" rIns="0">
            <a:spAutoFit/>
          </a:bodyPr>
          <a:lstStyle/>
          <a:p>
            <a:pPr>
              <a:lnSpc>
                <a:spcPts val="6565"/>
              </a:lnSpc>
            </a:pPr>
            <a:r>
              <a:rPr lang="en-US" sz="6699">
                <a:solidFill>
                  <a:srgbClr val="605048"/>
                </a:solidFill>
                <a:latin typeface="Carelia"/>
              </a:rPr>
              <a:t>Movement skills</a:t>
            </a:r>
          </a:p>
        </p:txBody>
      </p:sp>
      <p:sp>
        <p:nvSpPr>
          <p:cNvPr name="TextBox 8" id="8"/>
          <p:cNvSpPr txBox="true"/>
          <p:nvPr/>
        </p:nvSpPr>
        <p:spPr>
          <a:xfrm rot="-316139">
            <a:off x="1641418" y="4857050"/>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polka sa nayon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5658833" y="7527931"/>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8993439">
            <a:off x="-4226242" y="1052236"/>
            <a:ext cx="5816163" cy="4028232"/>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false" rot="0">
            <a:off x="818472" y="-2177868"/>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5"/>
            <a:stretch>
              <a:fillRect l="0" t="0" r="0" b="0"/>
            </a:stretch>
          </a:blipFill>
        </p:spPr>
      </p:sp>
      <p:sp>
        <p:nvSpPr>
          <p:cNvPr name="Freeform 10" id="10"/>
          <p:cNvSpPr/>
          <p:nvPr/>
        </p:nvSpPr>
        <p:spPr>
          <a:xfrm flipH="false" flipV="false" rot="-3077383">
            <a:off x="16290432" y="-517516"/>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6"/>
            <a:stretch>
              <a:fillRect l="0" t="0" r="0" b="0"/>
            </a:stretch>
          </a:blipFill>
        </p:spPr>
      </p:sp>
      <p:sp>
        <p:nvSpPr>
          <p:cNvPr name="Freeform 11" id="11"/>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7"/>
            <a:stretch>
              <a:fillRect l="0" t="0" r="0" b="0"/>
            </a:stretch>
          </a:blipFill>
        </p:spPr>
      </p:sp>
      <p:sp>
        <p:nvSpPr>
          <p:cNvPr name="AutoShape 12" id="12"/>
          <p:cNvSpPr/>
          <p:nvPr/>
        </p:nvSpPr>
        <p:spPr>
          <a:xfrm>
            <a:off x="2678472" y="4053553"/>
            <a:ext cx="12690401" cy="20227"/>
          </a:xfrm>
          <a:prstGeom prst="line">
            <a:avLst/>
          </a:prstGeom>
          <a:ln cap="flat" w="38100">
            <a:solidFill>
              <a:srgbClr val="605048"/>
            </a:solidFill>
            <a:prstDash val="solid"/>
            <a:headEnd type="none" len="sm" w="sm"/>
            <a:tailEnd type="none" len="sm" w="sm"/>
          </a:ln>
        </p:spPr>
      </p:sp>
      <p:sp>
        <p:nvSpPr>
          <p:cNvPr name="AutoShape 13" id="13"/>
          <p:cNvSpPr/>
          <p:nvPr/>
        </p:nvSpPr>
        <p:spPr>
          <a:xfrm>
            <a:off x="2743530" y="3968049"/>
            <a:ext cx="0" cy="827487"/>
          </a:xfrm>
          <a:prstGeom prst="line">
            <a:avLst/>
          </a:prstGeom>
          <a:ln cap="flat" w="47625">
            <a:solidFill>
              <a:srgbClr val="605048"/>
            </a:solidFill>
            <a:prstDash val="solid"/>
            <a:headEnd type="oval" len="lg" w="lg"/>
            <a:tailEnd type="oval" len="lg" w="lg"/>
          </a:ln>
        </p:spPr>
      </p:sp>
      <p:sp>
        <p:nvSpPr>
          <p:cNvPr name="AutoShape 14" id="14"/>
          <p:cNvSpPr/>
          <p:nvPr/>
        </p:nvSpPr>
        <p:spPr>
          <a:xfrm>
            <a:off x="7215821" y="3968049"/>
            <a:ext cx="0" cy="827487"/>
          </a:xfrm>
          <a:prstGeom prst="line">
            <a:avLst/>
          </a:prstGeom>
          <a:ln cap="flat" w="47625">
            <a:solidFill>
              <a:srgbClr val="605048"/>
            </a:solidFill>
            <a:prstDash val="solid"/>
            <a:headEnd type="oval" len="lg" w="lg"/>
            <a:tailEnd type="oval" len="lg" w="lg"/>
          </a:ln>
        </p:spPr>
      </p:sp>
      <p:sp>
        <p:nvSpPr>
          <p:cNvPr name="AutoShape 15" id="15"/>
          <p:cNvSpPr/>
          <p:nvPr/>
        </p:nvSpPr>
        <p:spPr>
          <a:xfrm>
            <a:off x="11180496" y="3968049"/>
            <a:ext cx="0" cy="827487"/>
          </a:xfrm>
          <a:prstGeom prst="line">
            <a:avLst/>
          </a:prstGeom>
          <a:ln cap="flat" w="47625">
            <a:solidFill>
              <a:srgbClr val="605048"/>
            </a:solidFill>
            <a:prstDash val="solid"/>
            <a:headEnd type="oval" len="lg" w="lg"/>
            <a:tailEnd type="oval" len="lg" w="lg"/>
          </a:ln>
        </p:spPr>
      </p:sp>
      <p:sp>
        <p:nvSpPr>
          <p:cNvPr name="AutoShape 16" id="16"/>
          <p:cNvSpPr/>
          <p:nvPr/>
        </p:nvSpPr>
        <p:spPr>
          <a:xfrm>
            <a:off x="15416529" y="3968049"/>
            <a:ext cx="0" cy="827487"/>
          </a:xfrm>
          <a:prstGeom prst="line">
            <a:avLst/>
          </a:prstGeom>
          <a:ln cap="flat" w="47625">
            <a:solidFill>
              <a:srgbClr val="605048"/>
            </a:solidFill>
            <a:prstDash val="solid"/>
            <a:headEnd type="oval" len="lg" w="lg"/>
            <a:tailEnd type="oval" len="lg" w="lg"/>
          </a:ln>
        </p:spPr>
      </p:sp>
      <p:grpSp>
        <p:nvGrpSpPr>
          <p:cNvPr name="Group 17" id="17"/>
          <p:cNvGrpSpPr>
            <a:grpSpLocks noChangeAspect="true"/>
          </p:cNvGrpSpPr>
          <p:nvPr/>
        </p:nvGrpSpPr>
        <p:grpSpPr>
          <a:xfrm rot="6608963">
            <a:off x="-1468618" y="7292079"/>
            <a:ext cx="3393915" cy="504471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9"/>
              <a:stretch>
                <a:fillRect l="-4322" t="-3535" r="-518" b="0"/>
              </a:stretch>
            </a:blipFill>
          </p:spPr>
        </p:sp>
      </p:grpSp>
      <p:sp>
        <p:nvSpPr>
          <p:cNvPr name="Freeform 20" id="20"/>
          <p:cNvSpPr/>
          <p:nvPr/>
        </p:nvSpPr>
        <p:spPr>
          <a:xfrm flipH="false" flipV="false" rot="-6584942">
            <a:off x="14857650" y="8789523"/>
            <a:ext cx="3944942" cy="3875906"/>
          </a:xfrm>
          <a:custGeom>
            <a:avLst/>
            <a:gdLst/>
            <a:ahLst/>
            <a:cxnLst/>
            <a:rect r="r" b="b" t="t" l="l"/>
            <a:pathLst>
              <a:path h="3875906" w="3944942">
                <a:moveTo>
                  <a:pt x="0" y="0"/>
                </a:moveTo>
                <a:lnTo>
                  <a:pt x="3944943" y="0"/>
                </a:lnTo>
                <a:lnTo>
                  <a:pt x="3944943" y="3875905"/>
                </a:lnTo>
                <a:lnTo>
                  <a:pt x="0" y="3875905"/>
                </a:lnTo>
                <a:lnTo>
                  <a:pt x="0" y="0"/>
                </a:lnTo>
                <a:close/>
              </a:path>
            </a:pathLst>
          </a:custGeom>
          <a:blipFill>
            <a:blip r:embed="rId7"/>
            <a:stretch>
              <a:fillRect l="0" t="0" r="0" b="0"/>
            </a:stretch>
          </a:blipFill>
        </p:spPr>
      </p:sp>
      <p:sp>
        <p:nvSpPr>
          <p:cNvPr name="Freeform 21" id="21"/>
          <p:cNvSpPr/>
          <p:nvPr/>
        </p:nvSpPr>
        <p:spPr>
          <a:xfrm flipH="false" flipV="false" rot="0">
            <a:off x="13981300" y="5658104"/>
            <a:ext cx="2644420" cy="3741137"/>
          </a:xfrm>
          <a:custGeom>
            <a:avLst/>
            <a:gdLst/>
            <a:ahLst/>
            <a:cxnLst/>
            <a:rect r="r" b="b" t="t" l="l"/>
            <a:pathLst>
              <a:path h="3741137" w="2644420">
                <a:moveTo>
                  <a:pt x="0" y="0"/>
                </a:moveTo>
                <a:lnTo>
                  <a:pt x="2644420" y="0"/>
                </a:lnTo>
                <a:lnTo>
                  <a:pt x="2644420" y="3741137"/>
                </a:lnTo>
                <a:lnTo>
                  <a:pt x="0" y="3741137"/>
                </a:lnTo>
                <a:lnTo>
                  <a:pt x="0" y="0"/>
                </a:lnTo>
                <a:close/>
              </a:path>
            </a:pathLst>
          </a:custGeom>
          <a:blipFill>
            <a:blip r:embed="rId10"/>
            <a:stretch>
              <a:fillRect l="0" t="0" r="0" b="0"/>
            </a:stretch>
          </a:blipFill>
        </p:spPr>
      </p:sp>
      <p:sp>
        <p:nvSpPr>
          <p:cNvPr name="TextBox 22" id="22"/>
          <p:cNvSpPr txBox="true"/>
          <p:nvPr/>
        </p:nvSpPr>
        <p:spPr>
          <a:xfrm rot="0">
            <a:off x="3227332" y="1586799"/>
            <a:ext cx="12076178" cy="1685925"/>
          </a:xfrm>
          <a:prstGeom prst="rect">
            <a:avLst/>
          </a:prstGeom>
        </p:spPr>
        <p:txBody>
          <a:bodyPr anchor="t" rtlCol="false" tIns="0" lIns="0" bIns="0" rIns="0">
            <a:spAutoFit/>
          </a:bodyPr>
          <a:lstStyle/>
          <a:p>
            <a:pPr algn="ctr" marL="0" indent="0" lvl="0">
              <a:lnSpc>
                <a:spcPts val="13319"/>
              </a:lnSpc>
            </a:pPr>
            <a:r>
              <a:rPr lang="en-US" sz="11100" spc="499">
                <a:solidFill>
                  <a:srgbClr val="605048"/>
                </a:solidFill>
                <a:latin typeface="Carelia Bold"/>
              </a:rPr>
              <a:t>Dance Steps</a:t>
            </a:r>
          </a:p>
        </p:txBody>
      </p:sp>
      <p:sp>
        <p:nvSpPr>
          <p:cNvPr name="TextBox 23" id="23"/>
          <p:cNvSpPr txBox="true"/>
          <p:nvPr/>
        </p:nvSpPr>
        <p:spPr>
          <a:xfrm rot="0">
            <a:off x="1303728" y="5009842"/>
            <a:ext cx="3521353" cy="378878"/>
          </a:xfrm>
          <a:prstGeom prst="rect">
            <a:avLst/>
          </a:prstGeom>
        </p:spPr>
        <p:txBody>
          <a:bodyPr anchor="t" rtlCol="false" tIns="0" lIns="0" bIns="0" rIns="0">
            <a:spAutoFit/>
          </a:bodyPr>
          <a:lstStyle/>
          <a:p>
            <a:pPr algn="ctr" marL="0" indent="0" lvl="0">
              <a:lnSpc>
                <a:spcPts val="3080"/>
              </a:lnSpc>
            </a:pPr>
            <a:r>
              <a:rPr lang="en-US" sz="2567" spc="56">
                <a:solidFill>
                  <a:srgbClr val="605048"/>
                </a:solidFill>
                <a:latin typeface="Carelia"/>
              </a:rPr>
              <a:t>FORM 1 </a:t>
            </a:r>
          </a:p>
        </p:txBody>
      </p:sp>
      <p:sp>
        <p:nvSpPr>
          <p:cNvPr name="TextBox 24" id="24"/>
          <p:cNvSpPr txBox="true"/>
          <p:nvPr/>
        </p:nvSpPr>
        <p:spPr>
          <a:xfrm rot="0">
            <a:off x="1741436" y="5610479"/>
            <a:ext cx="2971793" cy="239044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The dancers face the audience, inside hands joined, free hand of Girl holding skirt while the Boy places his hands on his waist</a:t>
            </a:r>
          </a:p>
        </p:txBody>
      </p:sp>
      <p:sp>
        <p:nvSpPr>
          <p:cNvPr name="TextBox 25" id="25"/>
          <p:cNvSpPr txBox="true"/>
          <p:nvPr/>
        </p:nvSpPr>
        <p:spPr>
          <a:xfrm rot="0">
            <a:off x="6026203" y="4997400"/>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1.A</a:t>
            </a:r>
          </a:p>
        </p:txBody>
      </p:sp>
      <p:sp>
        <p:nvSpPr>
          <p:cNvPr name="TextBox 26" id="26"/>
          <p:cNvSpPr txBox="true"/>
          <p:nvPr/>
        </p:nvSpPr>
        <p:spPr>
          <a:xfrm rot="0">
            <a:off x="10014691" y="4969619"/>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1.B</a:t>
            </a:r>
          </a:p>
        </p:txBody>
      </p:sp>
      <p:sp>
        <p:nvSpPr>
          <p:cNvPr name="TextBox 27" id="27"/>
          <p:cNvSpPr txBox="true"/>
          <p:nvPr/>
        </p:nvSpPr>
        <p:spPr>
          <a:xfrm rot="0">
            <a:off x="14250723" y="4997400"/>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FIGURE 1</a:t>
            </a:r>
          </a:p>
        </p:txBody>
      </p:sp>
      <p:sp>
        <p:nvSpPr>
          <p:cNvPr name="TextBox 28" id="28"/>
          <p:cNvSpPr txBox="true"/>
          <p:nvPr/>
        </p:nvSpPr>
        <p:spPr>
          <a:xfrm rot="0">
            <a:off x="5706112" y="5610479"/>
            <a:ext cx="2971793" cy="159034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Both dancers tap right foot on every count of the measure. (8 measures)</a:t>
            </a:r>
          </a:p>
        </p:txBody>
      </p:sp>
      <p:sp>
        <p:nvSpPr>
          <p:cNvPr name="TextBox 29" id="29"/>
          <p:cNvSpPr txBox="true"/>
          <p:nvPr/>
        </p:nvSpPr>
        <p:spPr>
          <a:xfrm rot="0">
            <a:off x="9718412" y="5610479"/>
            <a:ext cx="2971793" cy="199039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Partners get ready for the position and holds their position.</a:t>
            </a:r>
          </a:p>
          <a:p>
            <a:pPr algn="ctr">
              <a:lnSpc>
                <a:spcPts val="3168"/>
              </a:lnSpc>
            </a:pPr>
          </a:p>
          <a:p>
            <a:pPr algn="ctr">
              <a:lnSpc>
                <a:spcPts val="3168"/>
              </a:lnSpc>
            </a:pPr>
            <a:r>
              <a:rPr lang="en-US" sz="2263">
                <a:solidFill>
                  <a:srgbClr val="605048"/>
                </a:solidFill>
                <a:latin typeface="Glacial Indifference"/>
              </a:rPr>
              <a:t>Refer to Figure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5658833" y="7527931"/>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8993439">
            <a:off x="-4226242" y="1052236"/>
            <a:ext cx="5816163" cy="4028232"/>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false" rot="0">
            <a:off x="818472" y="-2177868"/>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5"/>
            <a:stretch>
              <a:fillRect l="0" t="0" r="0" b="0"/>
            </a:stretch>
          </a:blipFill>
        </p:spPr>
      </p:sp>
      <p:sp>
        <p:nvSpPr>
          <p:cNvPr name="Freeform 10" id="10"/>
          <p:cNvSpPr/>
          <p:nvPr/>
        </p:nvSpPr>
        <p:spPr>
          <a:xfrm flipH="false" flipV="false" rot="-3077383">
            <a:off x="16290432" y="-517516"/>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6"/>
            <a:stretch>
              <a:fillRect l="0" t="0" r="0" b="0"/>
            </a:stretch>
          </a:blipFill>
        </p:spPr>
      </p:sp>
      <p:sp>
        <p:nvSpPr>
          <p:cNvPr name="Freeform 11" id="11"/>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7"/>
            <a:stretch>
              <a:fillRect l="0" t="0" r="0" b="0"/>
            </a:stretch>
          </a:blipFill>
        </p:spPr>
      </p:sp>
      <p:sp>
        <p:nvSpPr>
          <p:cNvPr name="AutoShape 12" id="12"/>
          <p:cNvSpPr/>
          <p:nvPr/>
        </p:nvSpPr>
        <p:spPr>
          <a:xfrm>
            <a:off x="2678472" y="4053553"/>
            <a:ext cx="12690401" cy="20227"/>
          </a:xfrm>
          <a:prstGeom prst="line">
            <a:avLst/>
          </a:prstGeom>
          <a:ln cap="flat" w="38100">
            <a:solidFill>
              <a:srgbClr val="605048"/>
            </a:solidFill>
            <a:prstDash val="solid"/>
            <a:headEnd type="none" len="sm" w="sm"/>
            <a:tailEnd type="none" len="sm" w="sm"/>
          </a:ln>
        </p:spPr>
      </p:sp>
      <p:sp>
        <p:nvSpPr>
          <p:cNvPr name="AutoShape 13" id="13"/>
          <p:cNvSpPr/>
          <p:nvPr/>
        </p:nvSpPr>
        <p:spPr>
          <a:xfrm>
            <a:off x="2743530" y="3968049"/>
            <a:ext cx="0" cy="827487"/>
          </a:xfrm>
          <a:prstGeom prst="line">
            <a:avLst/>
          </a:prstGeom>
          <a:ln cap="flat" w="47625">
            <a:solidFill>
              <a:srgbClr val="605048"/>
            </a:solidFill>
            <a:prstDash val="solid"/>
            <a:headEnd type="oval" len="lg" w="lg"/>
            <a:tailEnd type="oval" len="lg" w="lg"/>
          </a:ln>
        </p:spPr>
      </p:sp>
      <p:sp>
        <p:nvSpPr>
          <p:cNvPr name="AutoShape 14" id="14"/>
          <p:cNvSpPr/>
          <p:nvPr/>
        </p:nvSpPr>
        <p:spPr>
          <a:xfrm>
            <a:off x="7215821" y="3968049"/>
            <a:ext cx="0" cy="827487"/>
          </a:xfrm>
          <a:prstGeom prst="line">
            <a:avLst/>
          </a:prstGeom>
          <a:ln cap="flat" w="47625">
            <a:solidFill>
              <a:srgbClr val="605048"/>
            </a:solidFill>
            <a:prstDash val="solid"/>
            <a:headEnd type="oval" len="lg" w="lg"/>
            <a:tailEnd type="oval" len="lg" w="lg"/>
          </a:ln>
        </p:spPr>
      </p:sp>
      <p:sp>
        <p:nvSpPr>
          <p:cNvPr name="AutoShape 15" id="15"/>
          <p:cNvSpPr/>
          <p:nvPr/>
        </p:nvSpPr>
        <p:spPr>
          <a:xfrm>
            <a:off x="11180496" y="3968049"/>
            <a:ext cx="0" cy="827487"/>
          </a:xfrm>
          <a:prstGeom prst="line">
            <a:avLst/>
          </a:prstGeom>
          <a:ln cap="flat" w="47625">
            <a:solidFill>
              <a:srgbClr val="605048"/>
            </a:solidFill>
            <a:prstDash val="solid"/>
            <a:headEnd type="oval" len="lg" w="lg"/>
            <a:tailEnd type="oval" len="lg" w="lg"/>
          </a:ln>
        </p:spPr>
      </p:sp>
      <p:sp>
        <p:nvSpPr>
          <p:cNvPr name="AutoShape 16" id="16"/>
          <p:cNvSpPr/>
          <p:nvPr/>
        </p:nvSpPr>
        <p:spPr>
          <a:xfrm>
            <a:off x="15416529" y="3968049"/>
            <a:ext cx="0" cy="827487"/>
          </a:xfrm>
          <a:prstGeom prst="line">
            <a:avLst/>
          </a:prstGeom>
          <a:ln cap="flat" w="47625">
            <a:solidFill>
              <a:srgbClr val="605048"/>
            </a:solidFill>
            <a:prstDash val="solid"/>
            <a:headEnd type="oval" len="lg" w="lg"/>
            <a:tailEnd type="oval" len="lg" w="lg"/>
          </a:ln>
        </p:spPr>
      </p:sp>
      <p:grpSp>
        <p:nvGrpSpPr>
          <p:cNvPr name="Group 17" id="17"/>
          <p:cNvGrpSpPr>
            <a:grpSpLocks noChangeAspect="true"/>
          </p:cNvGrpSpPr>
          <p:nvPr/>
        </p:nvGrpSpPr>
        <p:grpSpPr>
          <a:xfrm rot="6608963">
            <a:off x="-1468618" y="7292079"/>
            <a:ext cx="3393915" cy="504471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9"/>
              <a:stretch>
                <a:fillRect l="-4322" t="-3535" r="-518" b="0"/>
              </a:stretch>
            </a:blipFill>
          </p:spPr>
        </p:sp>
      </p:grpSp>
      <p:sp>
        <p:nvSpPr>
          <p:cNvPr name="Freeform 20" id="20"/>
          <p:cNvSpPr/>
          <p:nvPr/>
        </p:nvSpPr>
        <p:spPr>
          <a:xfrm flipH="false" flipV="false" rot="-6584942">
            <a:off x="14857650" y="8789523"/>
            <a:ext cx="3944942" cy="3875906"/>
          </a:xfrm>
          <a:custGeom>
            <a:avLst/>
            <a:gdLst/>
            <a:ahLst/>
            <a:cxnLst/>
            <a:rect r="r" b="b" t="t" l="l"/>
            <a:pathLst>
              <a:path h="3875906" w="3944942">
                <a:moveTo>
                  <a:pt x="0" y="0"/>
                </a:moveTo>
                <a:lnTo>
                  <a:pt x="3944943" y="0"/>
                </a:lnTo>
                <a:lnTo>
                  <a:pt x="3944943" y="3875905"/>
                </a:lnTo>
                <a:lnTo>
                  <a:pt x="0" y="3875905"/>
                </a:lnTo>
                <a:lnTo>
                  <a:pt x="0" y="0"/>
                </a:lnTo>
                <a:close/>
              </a:path>
            </a:pathLst>
          </a:custGeom>
          <a:blipFill>
            <a:blip r:embed="rId7"/>
            <a:stretch>
              <a:fillRect l="0" t="0" r="0" b="0"/>
            </a:stretch>
          </a:blipFill>
        </p:spPr>
      </p:sp>
      <p:sp>
        <p:nvSpPr>
          <p:cNvPr name="TextBox 21" id="21"/>
          <p:cNvSpPr txBox="true"/>
          <p:nvPr/>
        </p:nvSpPr>
        <p:spPr>
          <a:xfrm rot="0">
            <a:off x="3227332" y="1586799"/>
            <a:ext cx="12076178" cy="1685925"/>
          </a:xfrm>
          <a:prstGeom prst="rect">
            <a:avLst/>
          </a:prstGeom>
        </p:spPr>
        <p:txBody>
          <a:bodyPr anchor="t" rtlCol="false" tIns="0" lIns="0" bIns="0" rIns="0">
            <a:spAutoFit/>
          </a:bodyPr>
          <a:lstStyle/>
          <a:p>
            <a:pPr algn="ctr" marL="0" indent="0" lvl="0">
              <a:lnSpc>
                <a:spcPts val="13319"/>
              </a:lnSpc>
            </a:pPr>
            <a:r>
              <a:rPr lang="en-US" sz="11100" spc="499">
                <a:solidFill>
                  <a:srgbClr val="605048"/>
                </a:solidFill>
                <a:latin typeface="Carelia Bold"/>
              </a:rPr>
              <a:t>Dance Steps</a:t>
            </a:r>
          </a:p>
        </p:txBody>
      </p:sp>
      <p:sp>
        <p:nvSpPr>
          <p:cNvPr name="TextBox 22" id="22"/>
          <p:cNvSpPr txBox="true"/>
          <p:nvPr/>
        </p:nvSpPr>
        <p:spPr>
          <a:xfrm rot="0">
            <a:off x="1303728" y="5009842"/>
            <a:ext cx="3521353" cy="378878"/>
          </a:xfrm>
          <a:prstGeom prst="rect">
            <a:avLst/>
          </a:prstGeom>
        </p:spPr>
        <p:txBody>
          <a:bodyPr anchor="t" rtlCol="false" tIns="0" lIns="0" bIns="0" rIns="0">
            <a:spAutoFit/>
          </a:bodyPr>
          <a:lstStyle/>
          <a:p>
            <a:pPr algn="ctr" marL="0" indent="0" lvl="0">
              <a:lnSpc>
                <a:spcPts val="3080"/>
              </a:lnSpc>
            </a:pPr>
            <a:r>
              <a:rPr lang="en-US" sz="2567" spc="56">
                <a:solidFill>
                  <a:srgbClr val="605048"/>
                </a:solidFill>
                <a:latin typeface="Carelia"/>
              </a:rPr>
              <a:t>FORM 2</a:t>
            </a:r>
          </a:p>
        </p:txBody>
      </p:sp>
      <p:sp>
        <p:nvSpPr>
          <p:cNvPr name="TextBox 23" id="23"/>
          <p:cNvSpPr txBox="true"/>
          <p:nvPr/>
        </p:nvSpPr>
        <p:spPr>
          <a:xfrm rot="0">
            <a:off x="1741436" y="5610479"/>
            <a:ext cx="2971793" cy="279049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Starting with </a:t>
            </a:r>
            <a:r>
              <a:rPr lang="en-US" sz="2263">
                <a:solidFill>
                  <a:srgbClr val="5271FF"/>
                </a:solidFill>
                <a:latin typeface="Glacial Indifference"/>
              </a:rPr>
              <a:t>Left </a:t>
            </a:r>
            <a:r>
              <a:rPr lang="en-US" sz="2263">
                <a:solidFill>
                  <a:srgbClr val="605048"/>
                </a:solidFill>
                <a:latin typeface="Glacial Indifference"/>
              </a:rPr>
              <a:t>for </a:t>
            </a:r>
            <a:r>
              <a:rPr lang="en-US" sz="2263">
                <a:solidFill>
                  <a:srgbClr val="5271FF"/>
                </a:solidFill>
                <a:latin typeface="Glacial Indifference"/>
              </a:rPr>
              <a:t>men </a:t>
            </a:r>
            <a:r>
              <a:rPr lang="en-US" sz="2263">
                <a:solidFill>
                  <a:srgbClr val="605048"/>
                </a:solidFill>
                <a:latin typeface="Glacial Indifference"/>
              </a:rPr>
              <a:t>and </a:t>
            </a:r>
            <a:r>
              <a:rPr lang="en-US" sz="2263">
                <a:solidFill>
                  <a:srgbClr val="FF3131"/>
                </a:solidFill>
                <a:latin typeface="Glacial Indifference"/>
              </a:rPr>
              <a:t>Right </a:t>
            </a:r>
            <a:r>
              <a:rPr lang="en-US" sz="2263">
                <a:solidFill>
                  <a:srgbClr val="605048"/>
                </a:solidFill>
                <a:latin typeface="Glacial Indifference"/>
              </a:rPr>
              <a:t>for </a:t>
            </a:r>
            <a:r>
              <a:rPr lang="en-US" sz="2263">
                <a:solidFill>
                  <a:srgbClr val="FF3131"/>
                </a:solidFill>
                <a:latin typeface="Glacial Indifference"/>
              </a:rPr>
              <a:t>Women </a:t>
            </a:r>
            <a:r>
              <a:rPr lang="en-US" sz="2263">
                <a:solidFill>
                  <a:srgbClr val="605048"/>
                </a:solidFill>
                <a:latin typeface="Glacial Indifference"/>
              </a:rPr>
              <a:t>foot, take 4 polka steps around clockwise finishing in original position. (4 measures).</a:t>
            </a:r>
          </a:p>
        </p:txBody>
      </p:sp>
      <p:sp>
        <p:nvSpPr>
          <p:cNvPr name="TextBox 24" id="24"/>
          <p:cNvSpPr txBox="true"/>
          <p:nvPr/>
        </p:nvSpPr>
        <p:spPr>
          <a:xfrm rot="0">
            <a:off x="6026203" y="4997400"/>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2.A</a:t>
            </a:r>
          </a:p>
        </p:txBody>
      </p:sp>
      <p:sp>
        <p:nvSpPr>
          <p:cNvPr name="TextBox 25" id="25"/>
          <p:cNvSpPr txBox="true"/>
          <p:nvPr/>
        </p:nvSpPr>
        <p:spPr>
          <a:xfrm rot="0">
            <a:off x="10014691" y="4969619"/>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2.B</a:t>
            </a:r>
          </a:p>
        </p:txBody>
      </p:sp>
      <p:sp>
        <p:nvSpPr>
          <p:cNvPr name="TextBox 26" id="26"/>
          <p:cNvSpPr txBox="true"/>
          <p:nvPr/>
        </p:nvSpPr>
        <p:spPr>
          <a:xfrm rot="0">
            <a:off x="14250723" y="4997400"/>
            <a:ext cx="2331611" cy="419100"/>
          </a:xfrm>
          <a:prstGeom prst="rect">
            <a:avLst/>
          </a:prstGeom>
        </p:spPr>
        <p:txBody>
          <a:bodyPr anchor="t" rtlCol="false" tIns="0" lIns="0" bIns="0" rIns="0">
            <a:spAutoFit/>
          </a:bodyPr>
          <a:lstStyle/>
          <a:p>
            <a:pPr algn="ctr" marL="0" indent="0" lvl="0">
              <a:lnSpc>
                <a:spcPts val="3359"/>
              </a:lnSpc>
            </a:pPr>
            <a:r>
              <a:rPr lang="en-US" sz="2799" spc="61">
                <a:solidFill>
                  <a:srgbClr val="605048"/>
                </a:solidFill>
                <a:latin typeface="Carelia"/>
              </a:rPr>
              <a:t>FORM 2.C</a:t>
            </a:r>
          </a:p>
        </p:txBody>
      </p:sp>
      <p:sp>
        <p:nvSpPr>
          <p:cNvPr name="TextBox 27" id="27"/>
          <p:cNvSpPr txBox="true"/>
          <p:nvPr/>
        </p:nvSpPr>
        <p:spPr>
          <a:xfrm rot="0">
            <a:off x="5706112" y="5610479"/>
            <a:ext cx="2971793" cy="239044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Point the </a:t>
            </a:r>
            <a:r>
              <a:rPr lang="en-US" sz="2263">
                <a:solidFill>
                  <a:srgbClr val="5271FF"/>
                </a:solidFill>
                <a:latin typeface="Glacial Indifference"/>
              </a:rPr>
              <a:t>Left </a:t>
            </a:r>
            <a:r>
              <a:rPr lang="en-US" sz="2263">
                <a:solidFill>
                  <a:srgbClr val="605048"/>
                </a:solidFill>
                <a:latin typeface="Glacial Indifference"/>
              </a:rPr>
              <a:t>foot sideward for </a:t>
            </a:r>
            <a:r>
              <a:rPr lang="en-US" sz="2263">
                <a:solidFill>
                  <a:srgbClr val="5271FF"/>
                </a:solidFill>
                <a:latin typeface="Glacial Indifference"/>
              </a:rPr>
              <a:t>men </a:t>
            </a:r>
            <a:r>
              <a:rPr lang="en-US" sz="2263">
                <a:solidFill>
                  <a:srgbClr val="605048"/>
                </a:solidFill>
                <a:latin typeface="Glacial Indifference"/>
              </a:rPr>
              <a:t>and </a:t>
            </a:r>
            <a:r>
              <a:rPr lang="en-US" sz="2263">
                <a:solidFill>
                  <a:srgbClr val="FF3131"/>
                </a:solidFill>
                <a:latin typeface="Glacial Indifference"/>
              </a:rPr>
              <a:t>Right </a:t>
            </a:r>
            <a:r>
              <a:rPr lang="en-US" sz="2263">
                <a:solidFill>
                  <a:srgbClr val="605048"/>
                </a:solidFill>
                <a:latin typeface="Glacial Indifference"/>
              </a:rPr>
              <a:t>foot sideward for </a:t>
            </a:r>
            <a:r>
              <a:rPr lang="en-US" sz="2263">
                <a:solidFill>
                  <a:srgbClr val="FF3131"/>
                </a:solidFill>
                <a:latin typeface="Glacial Indifference"/>
              </a:rPr>
              <a:t>women </a:t>
            </a:r>
            <a:r>
              <a:rPr lang="en-US" sz="2263">
                <a:solidFill>
                  <a:srgbClr val="605048"/>
                </a:solidFill>
                <a:latin typeface="Glacial Indifference"/>
              </a:rPr>
              <a:t>and close back to </a:t>
            </a:r>
            <a:r>
              <a:rPr lang="en-US" sz="2263">
                <a:solidFill>
                  <a:srgbClr val="5271FF"/>
                </a:solidFill>
                <a:latin typeface="Glacial Indifference"/>
              </a:rPr>
              <a:t>Right </a:t>
            </a:r>
            <a:r>
              <a:rPr lang="en-US" sz="2263">
                <a:solidFill>
                  <a:srgbClr val="605048"/>
                </a:solidFill>
                <a:latin typeface="Glacial Indifference"/>
              </a:rPr>
              <a:t>for </a:t>
            </a:r>
            <a:r>
              <a:rPr lang="en-US" sz="2263">
                <a:solidFill>
                  <a:srgbClr val="5271FF"/>
                </a:solidFill>
                <a:latin typeface="Glacial Indifference"/>
              </a:rPr>
              <a:t>Men </a:t>
            </a:r>
            <a:r>
              <a:rPr lang="en-US" sz="2263">
                <a:solidFill>
                  <a:srgbClr val="605048"/>
                </a:solidFill>
                <a:latin typeface="Glacial Indifference"/>
              </a:rPr>
              <a:t>and </a:t>
            </a:r>
            <a:r>
              <a:rPr lang="en-US" sz="2263">
                <a:solidFill>
                  <a:srgbClr val="FF3131"/>
                </a:solidFill>
                <a:latin typeface="Glacial Indifference"/>
              </a:rPr>
              <a:t>Left </a:t>
            </a:r>
            <a:r>
              <a:rPr lang="en-US" sz="2263">
                <a:solidFill>
                  <a:srgbClr val="605048"/>
                </a:solidFill>
                <a:latin typeface="Glacial Indifference"/>
              </a:rPr>
              <a:t>for </a:t>
            </a:r>
            <a:r>
              <a:rPr lang="en-US" sz="2263">
                <a:solidFill>
                  <a:srgbClr val="FF3131"/>
                </a:solidFill>
                <a:latin typeface="Glacial Indifference"/>
              </a:rPr>
              <a:t>women</a:t>
            </a:r>
          </a:p>
        </p:txBody>
      </p:sp>
      <p:sp>
        <p:nvSpPr>
          <p:cNvPr name="TextBox 28" id="28"/>
          <p:cNvSpPr txBox="true"/>
          <p:nvPr/>
        </p:nvSpPr>
        <p:spPr>
          <a:xfrm rot="0">
            <a:off x="9718412" y="5610479"/>
            <a:ext cx="2971793" cy="159034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Take one polka step sideward. </a:t>
            </a:r>
            <a:r>
              <a:rPr lang="en-US" sz="2263">
                <a:solidFill>
                  <a:srgbClr val="5271FF"/>
                </a:solidFill>
                <a:latin typeface="Glacial Indifference"/>
              </a:rPr>
              <a:t>Left</a:t>
            </a:r>
            <a:r>
              <a:rPr lang="en-US" sz="2263">
                <a:solidFill>
                  <a:srgbClr val="605048"/>
                </a:solidFill>
                <a:latin typeface="Glacial Indifference"/>
              </a:rPr>
              <a:t> for </a:t>
            </a:r>
            <a:r>
              <a:rPr lang="en-US" sz="2263">
                <a:solidFill>
                  <a:srgbClr val="5271FF"/>
                </a:solidFill>
                <a:latin typeface="Glacial Indifference"/>
              </a:rPr>
              <a:t>men </a:t>
            </a:r>
            <a:r>
              <a:rPr lang="en-US" sz="2263">
                <a:solidFill>
                  <a:srgbClr val="605048"/>
                </a:solidFill>
                <a:latin typeface="Glacial Indifference"/>
              </a:rPr>
              <a:t>and </a:t>
            </a:r>
            <a:r>
              <a:rPr lang="en-US" sz="2263">
                <a:solidFill>
                  <a:srgbClr val="DD0216"/>
                </a:solidFill>
                <a:latin typeface="Glacial Indifference"/>
              </a:rPr>
              <a:t>Right </a:t>
            </a:r>
            <a:r>
              <a:rPr lang="en-US" sz="2263">
                <a:solidFill>
                  <a:srgbClr val="605048"/>
                </a:solidFill>
                <a:latin typeface="Glacial Indifference"/>
              </a:rPr>
              <a:t>for </a:t>
            </a:r>
            <a:r>
              <a:rPr lang="en-US" sz="2263">
                <a:solidFill>
                  <a:srgbClr val="DD0216"/>
                </a:solidFill>
                <a:latin typeface="Glacial Indifference"/>
              </a:rPr>
              <a:t>women</a:t>
            </a:r>
            <a:r>
              <a:rPr lang="en-US" sz="2263">
                <a:solidFill>
                  <a:srgbClr val="605048"/>
                </a:solidFill>
                <a:latin typeface="Glacial Indifference"/>
              </a:rPr>
              <a:t>. (2 measures).</a:t>
            </a:r>
          </a:p>
        </p:txBody>
      </p:sp>
      <p:sp>
        <p:nvSpPr>
          <p:cNvPr name="TextBox 29" id="29"/>
          <p:cNvSpPr txBox="true"/>
          <p:nvPr/>
        </p:nvSpPr>
        <p:spPr>
          <a:xfrm rot="0">
            <a:off x="13930632" y="5686877"/>
            <a:ext cx="2971793" cy="1590342"/>
          </a:xfrm>
          <a:prstGeom prst="rect">
            <a:avLst/>
          </a:prstGeom>
        </p:spPr>
        <p:txBody>
          <a:bodyPr anchor="t" rtlCol="false" tIns="0" lIns="0" bIns="0" rIns="0">
            <a:spAutoFit/>
          </a:bodyPr>
          <a:lstStyle/>
          <a:p>
            <a:pPr algn="ctr">
              <a:lnSpc>
                <a:spcPts val="3168"/>
              </a:lnSpc>
            </a:pPr>
            <a:r>
              <a:rPr lang="en-US" sz="2263">
                <a:solidFill>
                  <a:srgbClr val="605048"/>
                </a:solidFill>
                <a:latin typeface="Glacial Indifference"/>
              </a:rPr>
              <a:t>Repeat (2.A - 2.B) staring with </a:t>
            </a:r>
            <a:r>
              <a:rPr lang="en-US" sz="2263">
                <a:solidFill>
                  <a:srgbClr val="5271FF"/>
                </a:solidFill>
                <a:latin typeface="Glacial Indifference"/>
              </a:rPr>
              <a:t>Right </a:t>
            </a:r>
            <a:r>
              <a:rPr lang="en-US" sz="2263">
                <a:solidFill>
                  <a:srgbClr val="605048"/>
                </a:solidFill>
                <a:latin typeface="Glacial Indifference"/>
              </a:rPr>
              <a:t>foot for </a:t>
            </a:r>
            <a:r>
              <a:rPr lang="en-US" sz="2263">
                <a:solidFill>
                  <a:srgbClr val="5271FF"/>
                </a:solidFill>
                <a:latin typeface="Glacial Indifference"/>
              </a:rPr>
              <a:t>Men </a:t>
            </a:r>
            <a:r>
              <a:rPr lang="en-US" sz="2263">
                <a:solidFill>
                  <a:srgbClr val="605048"/>
                </a:solidFill>
                <a:latin typeface="Glacial Indifference"/>
              </a:rPr>
              <a:t>and </a:t>
            </a:r>
            <a:r>
              <a:rPr lang="en-US" sz="2263">
                <a:solidFill>
                  <a:srgbClr val="DD0216"/>
                </a:solidFill>
                <a:latin typeface="Glacial Indifference"/>
              </a:rPr>
              <a:t>Left </a:t>
            </a:r>
            <a:r>
              <a:rPr lang="en-US" sz="2263">
                <a:solidFill>
                  <a:srgbClr val="605048"/>
                </a:solidFill>
                <a:latin typeface="Glacial Indifference"/>
              </a:rPr>
              <a:t>for </a:t>
            </a:r>
            <a:r>
              <a:rPr lang="en-US" sz="2263">
                <a:solidFill>
                  <a:srgbClr val="DD0216"/>
                </a:solidFill>
                <a:latin typeface="Glacial Indifference"/>
              </a:rPr>
              <a:t>Women</a:t>
            </a:r>
            <a:r>
              <a:rPr lang="en-US" sz="2263">
                <a:solidFill>
                  <a:srgbClr val="605048"/>
                </a:solidFill>
                <a:latin typeface="Glacial Indifference"/>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DAFq0_bwAFk</dc:identifier>
  <dcterms:modified xsi:type="dcterms:W3CDTF">2011-08-01T06:04:30Z</dcterms:modified>
  <cp:revision>1</cp:revision>
  <dc:title>Week7_Polka sa Nayon</dc:title>
</cp:coreProperties>
</file>